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3"/>
  </p:notesMasterIdLst>
  <p:sldIdLst>
    <p:sldId id="256" r:id="rId2"/>
    <p:sldId id="262" r:id="rId3"/>
    <p:sldId id="263" r:id="rId4"/>
    <p:sldId id="279" r:id="rId5"/>
    <p:sldId id="264" r:id="rId6"/>
    <p:sldId id="265" r:id="rId7"/>
    <p:sldId id="276" r:id="rId8"/>
    <p:sldId id="267" r:id="rId9"/>
    <p:sldId id="268" r:id="rId10"/>
    <p:sldId id="282" r:id="rId11"/>
    <p:sldId id="283" r:id="rId12"/>
    <p:sldId id="284" r:id="rId13"/>
    <p:sldId id="285" r:id="rId14"/>
    <p:sldId id="287" r:id="rId15"/>
    <p:sldId id="289" r:id="rId16"/>
    <p:sldId id="290" r:id="rId17"/>
    <p:sldId id="291" r:id="rId18"/>
    <p:sldId id="292" r:id="rId19"/>
    <p:sldId id="280" r:id="rId20"/>
    <p:sldId id="271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6930" autoAdjust="0"/>
  </p:normalViewPr>
  <p:slideViewPr>
    <p:cSldViewPr snapToGrid="0" snapToObjects="1">
      <p:cViewPr varScale="1">
        <p:scale>
          <a:sx n="98" d="100"/>
          <a:sy n="98" d="100"/>
        </p:scale>
        <p:origin x="20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2077B-4922-EB47-B2ED-2779F214AB1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63C3D-2F88-3A49-AF19-B0624728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8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0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0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3C3D-2F88-3A49-AF19-B06247285A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CDB3CC-F982-40F9-8DD6-BCC9AFBF44BD}" type="datetime1">
              <a:rPr lang="en-US" smtClean="0"/>
              <a:pPr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88856D55-EFBE-4F9B-8A5F-09D42CA22A9B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61FD9D02-426E-46C9-9EE9-0DE1EF8B2838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64DDAE5B-B07C-441A-8026-C23A427A74DC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7161" y="447524"/>
            <a:ext cx="5458968" cy="35158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Groupes</a:t>
            </a:r>
            <a:r>
              <a:rPr lang="en-US" b="1" dirty="0" smtClean="0">
                <a:solidFill>
                  <a:schemeClr val="bg1"/>
                </a:solidFill>
              </a:rPr>
              <a:t> de contribution au travail </a:t>
            </a:r>
            <a:r>
              <a:rPr lang="en-US" b="1" dirty="0" err="1" smtClean="0">
                <a:solidFill>
                  <a:schemeClr val="bg1"/>
                </a:solidFill>
              </a:rPr>
              <a:t>parlementaire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589" y="4897332"/>
            <a:ext cx="5720869" cy="13842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600" b="1" dirty="0" err="1" smtClean="0">
                <a:solidFill>
                  <a:srgbClr val="2C7C9F"/>
                </a:solidFill>
              </a:rPr>
              <a:t>Laëtitia</a:t>
            </a:r>
            <a:r>
              <a:rPr lang="en-US" sz="2600" b="1" dirty="0" smtClean="0">
                <a:solidFill>
                  <a:srgbClr val="2C7C9F"/>
                </a:solidFill>
              </a:rPr>
              <a:t> AVIA</a:t>
            </a:r>
          </a:p>
          <a:p>
            <a:pPr algn="just"/>
            <a:r>
              <a:rPr lang="en-US" sz="2400" dirty="0" err="1" smtClean="0">
                <a:solidFill>
                  <a:srgbClr val="2C7C9F"/>
                </a:solidFill>
              </a:rPr>
              <a:t>Députée</a:t>
            </a:r>
            <a:r>
              <a:rPr lang="en-US" sz="2400" dirty="0" smtClean="0">
                <a:solidFill>
                  <a:srgbClr val="2C7C9F"/>
                </a:solidFill>
              </a:rPr>
              <a:t> de la 8e </a:t>
            </a:r>
            <a:r>
              <a:rPr lang="en-US" sz="2400" dirty="0" err="1" smtClean="0">
                <a:solidFill>
                  <a:srgbClr val="2C7C9F"/>
                </a:solidFill>
              </a:rPr>
              <a:t>circonscription</a:t>
            </a:r>
            <a:r>
              <a:rPr lang="en-US" sz="2400" dirty="0" smtClean="0">
                <a:solidFill>
                  <a:srgbClr val="2C7C9F"/>
                </a:solidFill>
              </a:rPr>
              <a:t> de Paris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i="1" dirty="0" err="1" smtClean="0">
                <a:solidFill>
                  <a:srgbClr val="2C7C9F"/>
                </a:solidFill>
              </a:rPr>
              <a:t>Dimanche</a:t>
            </a:r>
            <a:r>
              <a:rPr lang="en-US" i="1" dirty="0" smtClean="0">
                <a:solidFill>
                  <a:srgbClr val="2C7C9F"/>
                </a:solidFill>
              </a:rPr>
              <a:t> 8 </a:t>
            </a:r>
            <a:r>
              <a:rPr lang="en-US" i="1" dirty="0" err="1" smtClean="0">
                <a:solidFill>
                  <a:srgbClr val="2C7C9F"/>
                </a:solidFill>
              </a:rPr>
              <a:t>octobre</a:t>
            </a:r>
            <a:r>
              <a:rPr lang="en-US" i="1" dirty="0" smtClean="0">
                <a:solidFill>
                  <a:srgbClr val="2C7C9F"/>
                </a:solidFill>
              </a:rPr>
              <a:t> 2017</a:t>
            </a:r>
          </a:p>
          <a:p>
            <a:pPr algn="just"/>
            <a:endParaRPr lang="en-US" i="1" dirty="0">
              <a:solidFill>
                <a:srgbClr val="2C7C9F"/>
              </a:solidFill>
            </a:endParaRPr>
          </a:p>
          <a:p>
            <a:pPr algn="just"/>
            <a:r>
              <a:rPr lang="en-US" i="1" dirty="0" smtClean="0">
                <a:solidFill>
                  <a:srgbClr val="2C7C9F"/>
                </a:solidFill>
              </a:rPr>
              <a:t>20, rue Saint-Nicolas, 75012 Paris</a:t>
            </a:r>
            <a:endParaRPr lang="en-US" i="1" dirty="0">
              <a:solidFill>
                <a:srgbClr val="2C7C9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90" y="5223904"/>
            <a:ext cx="1338610" cy="133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7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1138"/>
            <a:ext cx="6508377" cy="3146826"/>
          </a:xfrm>
        </p:spPr>
        <p:txBody>
          <a:bodyPr>
            <a:noAutofit/>
          </a:bodyPr>
          <a:lstStyle/>
          <a:p>
            <a:pPr algn="just"/>
            <a:endParaRPr lang="en-US" dirty="0" smtClean="0">
              <a:solidFill>
                <a:schemeClr val="accent1"/>
              </a:solidFill>
            </a:endParaRPr>
          </a:p>
          <a:p>
            <a:pPr algn="just"/>
            <a:r>
              <a:rPr lang="en-US" dirty="0" err="1" smtClean="0">
                <a:solidFill>
                  <a:schemeClr val="accent1"/>
                </a:solidFill>
              </a:rPr>
              <a:t>Totalement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libres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de proposer un </a:t>
            </a:r>
            <a:r>
              <a:rPr lang="en-US" dirty="0" err="1">
                <a:solidFill>
                  <a:schemeClr val="accent1"/>
                </a:solidFill>
              </a:rPr>
              <a:t>autre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livrable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dirty="0" err="1">
                <a:solidFill>
                  <a:schemeClr val="accent1"/>
                </a:solidFill>
              </a:rPr>
              <a:t>Soyez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créatifs</a:t>
            </a:r>
            <a:r>
              <a:rPr lang="en-US" dirty="0">
                <a:solidFill>
                  <a:schemeClr val="accent1"/>
                </a:solidFill>
              </a:rPr>
              <a:t> 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Autres</a:t>
            </a:r>
            <a:r>
              <a:rPr lang="en-US" sz="3200" dirty="0">
                <a:solidFill>
                  <a:srgbClr val="2C7C9F"/>
                </a:solidFill>
              </a:rPr>
              <a:t> supports</a:t>
            </a:r>
          </a:p>
        </p:txBody>
      </p:sp>
    </p:spTree>
    <p:extLst>
      <p:ext uri="{BB962C8B-B14F-4D97-AF65-F5344CB8AC3E}">
        <p14:creationId xmlns:p14="http://schemas.microsoft.com/office/powerpoint/2010/main" val="26734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1138"/>
            <a:ext cx="6508377" cy="3146826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solidFill>
                  <a:srgbClr val="2C7C9F"/>
                </a:solidFill>
              </a:rPr>
              <a:t>Etape</a:t>
            </a:r>
            <a:r>
              <a:rPr lang="en-US" dirty="0">
                <a:solidFill>
                  <a:srgbClr val="2C7C9F"/>
                </a:solidFill>
              </a:rPr>
              <a:t> n°1 : </a:t>
            </a:r>
            <a:r>
              <a:rPr lang="en-US" b="1" dirty="0" err="1">
                <a:solidFill>
                  <a:srgbClr val="2C7C9F"/>
                </a:solidFill>
              </a:rPr>
              <a:t>Typeform</a:t>
            </a:r>
            <a:r>
              <a:rPr lang="en-US" dirty="0">
                <a:solidFill>
                  <a:srgbClr val="2C7C9F"/>
                </a:solidFill>
              </a:rPr>
              <a:t> en </a:t>
            </a:r>
            <a:r>
              <a:rPr lang="en-US" dirty="0" err="1">
                <a:solidFill>
                  <a:srgbClr val="2C7C9F"/>
                </a:solidFill>
              </a:rPr>
              <a:t>ligne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à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remplir</a:t>
            </a:r>
            <a:r>
              <a:rPr lang="en-US" dirty="0" smtClean="0">
                <a:solidFill>
                  <a:srgbClr val="2C7C9F"/>
                </a:solidFill>
              </a:rPr>
              <a:t> (sur le site internet de Laetitia)</a:t>
            </a:r>
          </a:p>
          <a:p>
            <a:pPr algn="just"/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dirty="0" err="1">
                <a:solidFill>
                  <a:srgbClr val="2C7C9F"/>
                </a:solidFill>
              </a:rPr>
              <a:t>Etape</a:t>
            </a:r>
            <a:r>
              <a:rPr lang="en-US" dirty="0">
                <a:solidFill>
                  <a:srgbClr val="2C7C9F"/>
                </a:solidFill>
              </a:rPr>
              <a:t> n°2 : </a:t>
            </a:r>
            <a:r>
              <a:rPr lang="en-US" b="1" dirty="0">
                <a:solidFill>
                  <a:srgbClr val="2C7C9F"/>
                </a:solidFill>
              </a:rPr>
              <a:t>Validation</a:t>
            </a:r>
            <a:r>
              <a:rPr lang="en-US" dirty="0">
                <a:solidFill>
                  <a:srgbClr val="2C7C9F"/>
                </a:solidFill>
              </a:rPr>
              <a:t> de la </a:t>
            </a:r>
            <a:r>
              <a:rPr lang="en-US" dirty="0" err="1">
                <a:solidFill>
                  <a:srgbClr val="2C7C9F"/>
                </a:solidFill>
              </a:rPr>
              <a:t>création</a:t>
            </a:r>
            <a:r>
              <a:rPr lang="en-US" dirty="0">
                <a:solidFill>
                  <a:srgbClr val="2C7C9F"/>
                </a:solidFill>
              </a:rPr>
              <a:t> et du </a:t>
            </a:r>
            <a:r>
              <a:rPr lang="en-US" dirty="0" err="1" smtClean="0">
                <a:solidFill>
                  <a:srgbClr val="2C7C9F"/>
                </a:solidFill>
              </a:rPr>
              <a:t>sujet</a:t>
            </a:r>
            <a:endParaRPr lang="en-US" dirty="0" smtClean="0">
              <a:solidFill>
                <a:srgbClr val="2C7C9F"/>
              </a:solidFill>
            </a:endParaRPr>
          </a:p>
          <a:p>
            <a:pPr algn="just"/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dirty="0" err="1">
                <a:solidFill>
                  <a:srgbClr val="2C7C9F"/>
                </a:solidFill>
              </a:rPr>
              <a:t>Etape</a:t>
            </a:r>
            <a:r>
              <a:rPr lang="en-US" dirty="0">
                <a:solidFill>
                  <a:srgbClr val="2C7C9F"/>
                </a:solidFill>
              </a:rPr>
              <a:t> n°3 : Travail du </a:t>
            </a:r>
            <a:r>
              <a:rPr lang="en-US" dirty="0" err="1">
                <a:solidFill>
                  <a:srgbClr val="2C7C9F"/>
                </a:solidFill>
              </a:rPr>
              <a:t>groupe</a:t>
            </a:r>
            <a:r>
              <a:rPr lang="en-US" dirty="0">
                <a:solidFill>
                  <a:srgbClr val="2C7C9F"/>
                </a:solidFill>
              </a:rPr>
              <a:t> et </a:t>
            </a:r>
            <a:r>
              <a:rPr lang="en-US" b="1" dirty="0" err="1">
                <a:solidFill>
                  <a:srgbClr val="2C7C9F"/>
                </a:solidFill>
              </a:rPr>
              <a:t>rendu</a:t>
            </a:r>
            <a:endParaRPr lang="en-US" b="1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Méthode</a:t>
            </a:r>
            <a:r>
              <a:rPr lang="en-US" sz="3200" dirty="0">
                <a:solidFill>
                  <a:srgbClr val="2C7C9F"/>
                </a:solidFill>
              </a:rPr>
              <a:t> de travail</a:t>
            </a:r>
          </a:p>
        </p:txBody>
      </p:sp>
    </p:spTree>
    <p:extLst>
      <p:ext uri="{BB962C8B-B14F-4D97-AF65-F5344CB8AC3E}">
        <p14:creationId xmlns:p14="http://schemas.microsoft.com/office/powerpoint/2010/main" val="26004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1138"/>
            <a:ext cx="6508377" cy="3146826"/>
          </a:xfrm>
        </p:spPr>
        <p:txBody>
          <a:bodyPr>
            <a:noAutofit/>
          </a:bodyPr>
          <a:lstStyle/>
          <a:p>
            <a:pPr algn="just"/>
            <a:r>
              <a:rPr lang="en-US" b="1" dirty="0" err="1">
                <a:solidFill>
                  <a:srgbClr val="2C7C9F"/>
                </a:solidFill>
              </a:rPr>
              <a:t>Identité</a:t>
            </a:r>
            <a:r>
              <a:rPr lang="en-US" b="1" dirty="0">
                <a:solidFill>
                  <a:srgbClr val="2C7C9F"/>
                </a:solidFill>
              </a:rPr>
              <a:t> des </a:t>
            </a:r>
            <a:r>
              <a:rPr lang="en-US" b="1" dirty="0" err="1">
                <a:solidFill>
                  <a:srgbClr val="2C7C9F"/>
                </a:solidFill>
              </a:rPr>
              <a:t>membres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dirty="0">
                <a:solidFill>
                  <a:srgbClr val="2C7C9F"/>
                </a:solidFill>
              </a:rPr>
              <a:t>(3 </a:t>
            </a:r>
            <a:r>
              <a:rPr lang="en-US" dirty="0" err="1">
                <a:solidFill>
                  <a:srgbClr val="2C7C9F"/>
                </a:solidFill>
              </a:rPr>
              <a:t>à</a:t>
            </a:r>
            <a:r>
              <a:rPr lang="en-US" dirty="0">
                <a:solidFill>
                  <a:srgbClr val="2C7C9F"/>
                </a:solidFill>
              </a:rPr>
              <a:t> 10 </a:t>
            </a:r>
            <a:r>
              <a:rPr lang="en-US" dirty="0" err="1">
                <a:solidFill>
                  <a:srgbClr val="2C7C9F"/>
                </a:solidFill>
              </a:rPr>
              <a:t>personnes</a:t>
            </a:r>
            <a:r>
              <a:rPr lang="en-US" dirty="0">
                <a:solidFill>
                  <a:srgbClr val="2C7C9F"/>
                </a:solidFill>
              </a:rPr>
              <a:t> : nom, </a:t>
            </a:r>
            <a:r>
              <a:rPr lang="en-US" dirty="0" err="1">
                <a:solidFill>
                  <a:srgbClr val="2C7C9F"/>
                </a:solidFill>
              </a:rPr>
              <a:t>prénom</a:t>
            </a:r>
            <a:r>
              <a:rPr lang="en-US" dirty="0">
                <a:solidFill>
                  <a:srgbClr val="2C7C9F"/>
                </a:solidFill>
              </a:rPr>
              <a:t>, email, </a:t>
            </a:r>
            <a:r>
              <a:rPr lang="en-US" dirty="0" err="1">
                <a:solidFill>
                  <a:srgbClr val="2C7C9F"/>
                </a:solidFill>
              </a:rPr>
              <a:t>profil</a:t>
            </a:r>
            <a:r>
              <a:rPr lang="en-US" dirty="0">
                <a:solidFill>
                  <a:srgbClr val="2C7C9F"/>
                </a:solidFill>
              </a:rPr>
              <a:t>)</a:t>
            </a:r>
          </a:p>
          <a:p>
            <a:pPr algn="just"/>
            <a:endParaRPr lang="en-US" dirty="0" smtClean="0">
              <a:solidFill>
                <a:srgbClr val="2C7C9F"/>
              </a:solidFill>
            </a:endParaRPr>
          </a:p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Identitié</a:t>
            </a:r>
            <a:r>
              <a:rPr lang="en-US" dirty="0" smtClean="0">
                <a:solidFill>
                  <a:srgbClr val="2C7C9F"/>
                </a:solidFill>
              </a:rPr>
              <a:t> du </a:t>
            </a:r>
            <a:r>
              <a:rPr lang="en-US" b="1" dirty="0" smtClean="0">
                <a:solidFill>
                  <a:srgbClr val="2C7C9F"/>
                </a:solidFill>
              </a:rPr>
              <a:t>rapporteur</a:t>
            </a:r>
            <a:endParaRPr lang="en-US" b="1" dirty="0">
              <a:solidFill>
                <a:srgbClr val="2C7C9F"/>
              </a:solidFill>
            </a:endParaRPr>
          </a:p>
          <a:p>
            <a:pPr algn="just"/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b="1" dirty="0" err="1">
                <a:solidFill>
                  <a:srgbClr val="2C7C9F"/>
                </a:solidFill>
              </a:rPr>
              <a:t>Titre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smtClean="0">
                <a:solidFill>
                  <a:srgbClr val="2C7C9F"/>
                </a:solidFill>
              </a:rPr>
              <a:t>et </a:t>
            </a:r>
            <a:r>
              <a:rPr lang="en-US" b="1" dirty="0" smtClean="0">
                <a:solidFill>
                  <a:srgbClr val="2C7C9F"/>
                </a:solidFill>
              </a:rPr>
              <a:t>description </a:t>
            </a:r>
            <a:r>
              <a:rPr lang="en-US" dirty="0" smtClean="0">
                <a:solidFill>
                  <a:srgbClr val="2C7C9F"/>
                </a:solidFill>
              </a:rPr>
              <a:t>du </a:t>
            </a:r>
            <a:r>
              <a:rPr lang="en-US" dirty="0" err="1">
                <a:solidFill>
                  <a:srgbClr val="2C7C9F"/>
                </a:solidFill>
              </a:rPr>
              <a:t>sujet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Etape</a:t>
            </a:r>
            <a:r>
              <a:rPr lang="en-US" sz="3200" dirty="0">
                <a:solidFill>
                  <a:srgbClr val="2C7C9F"/>
                </a:solidFill>
              </a:rPr>
              <a:t> n°1 : </a:t>
            </a:r>
            <a:r>
              <a:rPr lang="en-US" sz="3200" dirty="0" err="1">
                <a:solidFill>
                  <a:srgbClr val="2C7C9F"/>
                </a:solidFill>
              </a:rPr>
              <a:t>Contenu</a:t>
            </a:r>
            <a:r>
              <a:rPr lang="en-US" sz="3200" dirty="0">
                <a:solidFill>
                  <a:srgbClr val="2C7C9F"/>
                </a:solidFill>
              </a:rPr>
              <a:t> du </a:t>
            </a:r>
            <a:r>
              <a:rPr lang="en-US" sz="3200" dirty="0" err="1">
                <a:solidFill>
                  <a:srgbClr val="2C7C9F"/>
                </a:solidFill>
              </a:rPr>
              <a:t>Typeform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1138"/>
            <a:ext cx="6508377" cy="314682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C7C9F"/>
                </a:solidFill>
              </a:rPr>
              <a:t>Date de </a:t>
            </a:r>
            <a:r>
              <a:rPr lang="en-US" b="1" dirty="0" err="1">
                <a:solidFill>
                  <a:srgbClr val="2C7C9F"/>
                </a:solidFill>
              </a:rPr>
              <a:t>rendu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dirty="0">
                <a:solidFill>
                  <a:srgbClr val="2C7C9F"/>
                </a:solidFill>
              </a:rPr>
              <a:t>des </a:t>
            </a:r>
            <a:r>
              <a:rPr lang="en-US" dirty="0" err="1">
                <a:solidFill>
                  <a:srgbClr val="2C7C9F"/>
                </a:solidFill>
              </a:rPr>
              <a:t>travaux</a:t>
            </a:r>
            <a:endParaRPr lang="en-US" dirty="0">
              <a:solidFill>
                <a:srgbClr val="2C7C9F"/>
              </a:solidFill>
            </a:endParaRPr>
          </a:p>
          <a:p>
            <a:r>
              <a:rPr lang="en-US" b="1" dirty="0" err="1" smtClean="0">
                <a:solidFill>
                  <a:srgbClr val="2C7C9F"/>
                </a:solidFill>
              </a:rPr>
              <a:t>Choix</a:t>
            </a:r>
            <a:r>
              <a:rPr lang="en-US" b="1" dirty="0" smtClean="0">
                <a:solidFill>
                  <a:srgbClr val="2C7C9F"/>
                </a:solidFill>
              </a:rPr>
              <a:t> du </a:t>
            </a:r>
            <a:r>
              <a:rPr lang="en-US" b="1" dirty="0" err="1" smtClean="0">
                <a:solidFill>
                  <a:srgbClr val="2C7C9F"/>
                </a:solidFill>
              </a:rPr>
              <a:t>livrable</a:t>
            </a:r>
            <a:r>
              <a:rPr lang="en-US" b="1" dirty="0" smtClean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retenu</a:t>
            </a:r>
            <a:r>
              <a:rPr lang="en-US" dirty="0" smtClean="0">
                <a:solidFill>
                  <a:srgbClr val="2C7C9F"/>
                </a:solidFill>
              </a:rPr>
              <a:t> :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2C7C9F"/>
                </a:solidFill>
              </a:rPr>
              <a:t>Question au </a:t>
            </a:r>
            <a:r>
              <a:rPr lang="en-US" dirty="0" err="1" smtClean="0">
                <a:solidFill>
                  <a:srgbClr val="2C7C9F"/>
                </a:solidFill>
              </a:rPr>
              <a:t>gouvernement</a:t>
            </a:r>
            <a:r>
              <a:rPr lang="en-US" dirty="0" smtClean="0">
                <a:solidFill>
                  <a:srgbClr val="2C7C9F"/>
                </a:solidFill>
              </a:rPr>
              <a:t> / question </a:t>
            </a:r>
            <a:r>
              <a:rPr lang="en-US" dirty="0" err="1" smtClean="0">
                <a:solidFill>
                  <a:srgbClr val="2C7C9F"/>
                </a:solidFill>
              </a:rPr>
              <a:t>écrite</a:t>
            </a:r>
            <a:endParaRPr lang="en-US" dirty="0" smtClean="0">
              <a:solidFill>
                <a:srgbClr val="2C7C9F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2C7C9F"/>
                </a:solidFill>
              </a:rPr>
              <a:t>Proposition de </a:t>
            </a:r>
            <a:r>
              <a:rPr lang="en-US" dirty="0" err="1" smtClean="0">
                <a:solidFill>
                  <a:srgbClr val="2C7C9F"/>
                </a:solidFill>
              </a:rPr>
              <a:t>loi</a:t>
            </a:r>
            <a:endParaRPr lang="en-US" dirty="0" smtClean="0">
              <a:solidFill>
                <a:srgbClr val="2C7C9F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2C7C9F"/>
                </a:solidFill>
              </a:rPr>
              <a:t>Rapport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2C7C9F"/>
                </a:solidFill>
              </a:rPr>
              <a:t>Proposition </a:t>
            </a:r>
            <a:r>
              <a:rPr lang="en-US" dirty="0" err="1" smtClean="0">
                <a:solidFill>
                  <a:srgbClr val="2C7C9F"/>
                </a:solidFill>
              </a:rPr>
              <a:t>d’action</a:t>
            </a:r>
            <a:endParaRPr lang="en-US" dirty="0" smtClean="0">
              <a:solidFill>
                <a:srgbClr val="2C7C9F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 err="1" smtClean="0">
                <a:solidFill>
                  <a:srgbClr val="2C7C9F"/>
                </a:solidFill>
              </a:rPr>
              <a:t>Autre</a:t>
            </a:r>
            <a:r>
              <a:rPr lang="en-US" dirty="0" smtClean="0">
                <a:solidFill>
                  <a:srgbClr val="2C7C9F"/>
                </a:solidFill>
              </a:rPr>
              <a:t> support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Etape</a:t>
            </a:r>
            <a:r>
              <a:rPr lang="en-US" sz="3200" dirty="0">
                <a:solidFill>
                  <a:srgbClr val="2C7C9F"/>
                </a:solidFill>
              </a:rPr>
              <a:t> n°1 : </a:t>
            </a:r>
            <a:r>
              <a:rPr lang="en-US" sz="3200" dirty="0" err="1">
                <a:solidFill>
                  <a:srgbClr val="2C7C9F"/>
                </a:solidFill>
              </a:rPr>
              <a:t>Contenu</a:t>
            </a:r>
            <a:r>
              <a:rPr lang="en-US" sz="3200" dirty="0">
                <a:solidFill>
                  <a:srgbClr val="2C7C9F"/>
                </a:solidFill>
              </a:rPr>
              <a:t> du </a:t>
            </a:r>
            <a:r>
              <a:rPr lang="en-US" sz="3200" dirty="0" err="1">
                <a:solidFill>
                  <a:srgbClr val="2C7C9F"/>
                </a:solidFill>
              </a:rPr>
              <a:t>Typeform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1138"/>
            <a:ext cx="6508377" cy="3146826"/>
          </a:xfrm>
        </p:spPr>
        <p:txBody>
          <a:bodyPr>
            <a:noAutofit/>
          </a:bodyPr>
          <a:lstStyle/>
          <a:p>
            <a:pPr algn="just"/>
            <a:endParaRPr lang="en-US" dirty="0" smtClean="0">
              <a:solidFill>
                <a:srgbClr val="2C7C9F"/>
              </a:solidFill>
            </a:endParaRPr>
          </a:p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Chaque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groupe</a:t>
            </a:r>
            <a:r>
              <a:rPr lang="en-US" dirty="0">
                <a:solidFill>
                  <a:srgbClr val="2C7C9F"/>
                </a:solidFill>
              </a:rPr>
              <a:t> sera </a:t>
            </a:r>
            <a:r>
              <a:rPr lang="en-US" dirty="0" err="1">
                <a:solidFill>
                  <a:srgbClr val="2C7C9F"/>
                </a:solidFill>
              </a:rPr>
              <a:t>composé</a:t>
            </a:r>
            <a:r>
              <a:rPr lang="en-US" dirty="0">
                <a:solidFill>
                  <a:srgbClr val="2C7C9F"/>
                </a:solidFill>
              </a:rPr>
              <a:t> de </a:t>
            </a:r>
            <a:r>
              <a:rPr lang="en-US" b="1" dirty="0">
                <a:solidFill>
                  <a:srgbClr val="2C7C9F"/>
                </a:solidFill>
              </a:rPr>
              <a:t>3 </a:t>
            </a:r>
            <a:r>
              <a:rPr lang="en-US" b="1" dirty="0" err="1">
                <a:solidFill>
                  <a:srgbClr val="2C7C9F"/>
                </a:solidFill>
              </a:rPr>
              <a:t>à</a:t>
            </a:r>
            <a:r>
              <a:rPr lang="en-US" b="1" dirty="0">
                <a:solidFill>
                  <a:srgbClr val="2C7C9F"/>
                </a:solidFill>
              </a:rPr>
              <a:t> 10 </a:t>
            </a:r>
            <a:r>
              <a:rPr lang="en-US" b="1" dirty="0" err="1">
                <a:solidFill>
                  <a:srgbClr val="2C7C9F"/>
                </a:solidFill>
              </a:rPr>
              <a:t>personnes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dirty="0">
                <a:solidFill>
                  <a:srgbClr val="2C7C9F"/>
                </a:solidFill>
              </a:rPr>
              <a:t>don</a:t>
            </a:r>
            <a:r>
              <a:rPr lang="fr-FR" dirty="0" err="1">
                <a:solidFill>
                  <a:srgbClr val="2C7C9F"/>
                </a:solidFill>
              </a:rPr>
              <a:t>t</a:t>
            </a:r>
            <a:r>
              <a:rPr lang="fr-FR" dirty="0">
                <a:solidFill>
                  <a:srgbClr val="2C7C9F"/>
                </a:solidFill>
              </a:rPr>
              <a:t> il faudra renseigner :</a:t>
            </a:r>
          </a:p>
          <a:p>
            <a:pPr lvl="1" algn="just"/>
            <a:r>
              <a:rPr lang="fr-FR" dirty="0">
                <a:solidFill>
                  <a:srgbClr val="2C7C9F"/>
                </a:solidFill>
              </a:rPr>
              <a:t>Prénom / nom</a:t>
            </a:r>
          </a:p>
          <a:p>
            <a:pPr lvl="1" algn="just"/>
            <a:r>
              <a:rPr lang="fr-FR" dirty="0">
                <a:solidFill>
                  <a:srgbClr val="2C7C9F"/>
                </a:solidFill>
              </a:rPr>
              <a:t>Mail</a:t>
            </a:r>
          </a:p>
          <a:p>
            <a:pPr lvl="1" algn="just"/>
            <a:r>
              <a:rPr lang="fr-FR" dirty="0">
                <a:solidFill>
                  <a:srgbClr val="2C7C9F"/>
                </a:solidFill>
              </a:rPr>
              <a:t>Profil (justification de l’expertise sur le sujet retenu)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Etape</a:t>
            </a:r>
            <a:r>
              <a:rPr lang="en-US" sz="3200" dirty="0">
                <a:solidFill>
                  <a:srgbClr val="2C7C9F"/>
                </a:solidFill>
              </a:rPr>
              <a:t> n°1 : </a:t>
            </a:r>
            <a:r>
              <a:rPr lang="en-US" sz="3200" dirty="0" err="1">
                <a:solidFill>
                  <a:srgbClr val="2C7C9F"/>
                </a:solidFill>
              </a:rPr>
              <a:t>Contenu</a:t>
            </a:r>
            <a:r>
              <a:rPr lang="en-US" sz="3200" dirty="0">
                <a:solidFill>
                  <a:srgbClr val="2C7C9F"/>
                </a:solidFill>
              </a:rPr>
              <a:t> du </a:t>
            </a:r>
            <a:r>
              <a:rPr lang="en-US" sz="3200" dirty="0" err="1">
                <a:solidFill>
                  <a:srgbClr val="2C7C9F"/>
                </a:solidFill>
              </a:rPr>
              <a:t>Typeform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Contenu</a:t>
            </a:r>
            <a:r>
              <a:rPr lang="en-US" sz="3200" dirty="0">
                <a:solidFill>
                  <a:srgbClr val="2C7C9F"/>
                </a:solidFill>
              </a:rPr>
              <a:t> du </a:t>
            </a:r>
            <a:r>
              <a:rPr lang="en-US" sz="3200" dirty="0" err="1">
                <a:solidFill>
                  <a:srgbClr val="2C7C9F"/>
                </a:solidFill>
              </a:rPr>
              <a:t>Typeform</a:t>
            </a:r>
            <a:r>
              <a:rPr lang="en-US" sz="3200" dirty="0">
                <a:solidFill>
                  <a:srgbClr val="2C7C9F"/>
                </a:solidFill>
              </a:rPr>
              <a:t> : description du </a:t>
            </a:r>
            <a:r>
              <a:rPr lang="en-US" sz="3200" dirty="0" err="1">
                <a:solidFill>
                  <a:srgbClr val="2C7C9F"/>
                </a:solidFill>
              </a:rPr>
              <a:t>sujet</a:t>
            </a:r>
            <a:r>
              <a:rPr lang="en-US" sz="3200" dirty="0">
                <a:solidFill>
                  <a:srgbClr val="2C7C9F"/>
                </a:solidFill>
              </a:rPr>
              <a:t> </a:t>
            </a:r>
            <a:r>
              <a:rPr lang="en-US" sz="3200" dirty="0" err="1">
                <a:solidFill>
                  <a:srgbClr val="2C7C9F"/>
                </a:solidFill>
              </a:rPr>
              <a:t>retenu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6295416"/>
            <a:ext cx="9144000" cy="56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rgbClr val="2C7C9F"/>
                </a:solidFill>
              </a:rPr>
              <a:t>Exemple : “Le harcèlement de rue est devenu un fléau pour de nombreuses femmes. Le travail de ce groupe a pour but de sensibiliser la députée aux enjeux de la pénalisation de ces comportements”</a:t>
            </a:r>
            <a:endParaRPr lang="en-US" sz="1400" dirty="0">
              <a:solidFill>
                <a:srgbClr val="2C7C9F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2485915"/>
            <a:ext cx="6508377" cy="3146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>
              <a:solidFill>
                <a:srgbClr val="2C7C9F"/>
              </a:solidFill>
            </a:endParaRPr>
          </a:p>
          <a:p>
            <a:pPr algn="just"/>
            <a:r>
              <a:rPr lang="fr-FR" dirty="0">
                <a:solidFill>
                  <a:srgbClr val="2C7C9F"/>
                </a:solidFill>
              </a:rPr>
              <a:t>Faire un descriptif du sujet :  </a:t>
            </a:r>
            <a:r>
              <a:rPr lang="fr-FR" b="1" dirty="0">
                <a:solidFill>
                  <a:srgbClr val="2C7C9F"/>
                </a:solidFill>
              </a:rPr>
              <a:t>clair</a:t>
            </a:r>
            <a:r>
              <a:rPr lang="fr-FR" dirty="0">
                <a:solidFill>
                  <a:srgbClr val="2C7C9F"/>
                </a:solidFill>
              </a:rPr>
              <a:t> et </a:t>
            </a:r>
            <a:r>
              <a:rPr lang="fr-FR" b="1" dirty="0" smtClean="0">
                <a:solidFill>
                  <a:srgbClr val="2C7C9F"/>
                </a:solidFill>
              </a:rPr>
              <a:t>succinct</a:t>
            </a:r>
            <a:endParaRPr lang="fr-FR" dirty="0">
              <a:solidFill>
                <a:srgbClr val="2C7C9F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rgbClr val="2C7C9F"/>
              </a:solidFill>
            </a:endParaRPr>
          </a:p>
          <a:p>
            <a:pPr algn="just"/>
            <a:r>
              <a:rPr lang="en-US" dirty="0" err="1">
                <a:solidFill>
                  <a:srgbClr val="2C7C9F"/>
                </a:solidFill>
              </a:rPr>
              <a:t>Expliquer</a:t>
            </a:r>
            <a:r>
              <a:rPr lang="en-US" dirty="0">
                <a:solidFill>
                  <a:srgbClr val="2C7C9F"/>
                </a:solidFill>
              </a:rPr>
              <a:t> la </a:t>
            </a:r>
            <a:r>
              <a:rPr lang="en-US" b="1" dirty="0" err="1">
                <a:solidFill>
                  <a:srgbClr val="2C7C9F"/>
                </a:solidFill>
              </a:rPr>
              <a:t>problématique</a:t>
            </a:r>
            <a:r>
              <a:rPr lang="en-US" dirty="0">
                <a:solidFill>
                  <a:srgbClr val="2C7C9F"/>
                </a:solidFill>
              </a:rPr>
              <a:t> et </a:t>
            </a:r>
            <a:r>
              <a:rPr lang="en-US" dirty="0" err="1">
                <a:solidFill>
                  <a:srgbClr val="2C7C9F"/>
                </a:solidFill>
              </a:rPr>
              <a:t>l’</a:t>
            </a:r>
            <a:r>
              <a:rPr lang="en-US" b="1" dirty="0" err="1">
                <a:solidFill>
                  <a:srgbClr val="2C7C9F"/>
                </a:solidFill>
              </a:rPr>
              <a:t>objectif</a:t>
            </a:r>
            <a:r>
              <a:rPr lang="en-US" dirty="0">
                <a:solidFill>
                  <a:srgbClr val="2C7C9F"/>
                </a:solidFill>
              </a:rPr>
              <a:t> du </a:t>
            </a:r>
            <a:r>
              <a:rPr lang="en-US" dirty="0" err="1" smtClean="0">
                <a:solidFill>
                  <a:srgbClr val="2C7C9F"/>
                </a:solidFill>
              </a:rPr>
              <a:t>groupe</a:t>
            </a:r>
            <a:endParaRPr lang="en-US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Contenu</a:t>
            </a:r>
            <a:r>
              <a:rPr lang="en-US" sz="3200" dirty="0">
                <a:solidFill>
                  <a:srgbClr val="2C7C9F"/>
                </a:solidFill>
              </a:rPr>
              <a:t> du </a:t>
            </a:r>
            <a:r>
              <a:rPr lang="en-US" sz="3200" dirty="0" err="1">
                <a:solidFill>
                  <a:srgbClr val="2C7C9F"/>
                </a:solidFill>
              </a:rPr>
              <a:t>Typeform</a:t>
            </a:r>
            <a:r>
              <a:rPr lang="en-US" sz="3200" dirty="0">
                <a:solidFill>
                  <a:srgbClr val="2C7C9F"/>
                </a:solidFill>
              </a:rPr>
              <a:t> : </a:t>
            </a:r>
            <a:r>
              <a:rPr lang="en-US" sz="3200" dirty="0" err="1" smtClean="0">
                <a:solidFill>
                  <a:srgbClr val="2C7C9F"/>
                </a:solidFill>
              </a:rPr>
              <a:t>définir</a:t>
            </a:r>
            <a:r>
              <a:rPr lang="en-US" sz="3200" dirty="0" smtClean="0">
                <a:solidFill>
                  <a:srgbClr val="2C7C9F"/>
                </a:solidFill>
              </a:rPr>
              <a:t> </a:t>
            </a:r>
            <a:r>
              <a:rPr lang="en-US" sz="3200" dirty="0" err="1" smtClean="0">
                <a:solidFill>
                  <a:srgbClr val="2C7C9F"/>
                </a:solidFill>
              </a:rPr>
              <a:t>une</a:t>
            </a:r>
            <a:r>
              <a:rPr lang="en-US" sz="3200" dirty="0" smtClean="0">
                <a:solidFill>
                  <a:srgbClr val="2C7C9F"/>
                </a:solidFill>
              </a:rPr>
              <a:t> date </a:t>
            </a:r>
            <a:r>
              <a:rPr lang="en-US" sz="3200" dirty="0" err="1">
                <a:solidFill>
                  <a:srgbClr val="2C7C9F"/>
                </a:solidFill>
              </a:rPr>
              <a:t>butoire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2485915"/>
            <a:ext cx="6508377" cy="3146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Définir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>
                <a:solidFill>
                  <a:srgbClr val="2C7C9F"/>
                </a:solidFill>
              </a:rPr>
              <a:t>la </a:t>
            </a:r>
            <a:r>
              <a:rPr lang="en-US" b="1" dirty="0">
                <a:solidFill>
                  <a:srgbClr val="2C7C9F"/>
                </a:solidFill>
              </a:rPr>
              <a:t>date</a:t>
            </a:r>
            <a:r>
              <a:rPr lang="en-US" dirty="0">
                <a:solidFill>
                  <a:srgbClr val="2C7C9F"/>
                </a:solidFill>
              </a:rPr>
              <a:t> de </a:t>
            </a:r>
            <a:r>
              <a:rPr lang="en-US" dirty="0" err="1">
                <a:solidFill>
                  <a:srgbClr val="2C7C9F"/>
                </a:solidFill>
              </a:rPr>
              <a:t>rendu</a:t>
            </a:r>
            <a:r>
              <a:rPr lang="en-US" dirty="0">
                <a:solidFill>
                  <a:srgbClr val="2C7C9F"/>
                </a:solidFill>
              </a:rPr>
              <a:t> des </a:t>
            </a:r>
            <a:r>
              <a:rPr lang="en-US" dirty="0" err="1" smtClean="0">
                <a:solidFill>
                  <a:srgbClr val="2C7C9F"/>
                </a:solidFill>
              </a:rPr>
              <a:t>livrables</a:t>
            </a:r>
            <a:endParaRPr lang="en-US" dirty="0" smtClean="0">
              <a:solidFill>
                <a:srgbClr val="2C7C9F"/>
              </a:solidFill>
            </a:endParaRPr>
          </a:p>
          <a:p>
            <a:pPr algn="just"/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Permet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une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b="1" dirty="0" smtClean="0">
                <a:solidFill>
                  <a:srgbClr val="2C7C9F"/>
                </a:solidFill>
              </a:rPr>
              <a:t>bonne </a:t>
            </a:r>
            <a:r>
              <a:rPr lang="en-US" b="1" dirty="0" err="1" smtClean="0">
                <a:solidFill>
                  <a:srgbClr val="2C7C9F"/>
                </a:solidFill>
              </a:rPr>
              <a:t>organisation</a:t>
            </a:r>
            <a:r>
              <a:rPr lang="en-US" b="1" dirty="0" smtClean="0">
                <a:solidFill>
                  <a:srgbClr val="2C7C9F"/>
                </a:solidFill>
              </a:rPr>
              <a:t> </a:t>
            </a:r>
            <a:r>
              <a:rPr lang="en-US" dirty="0" smtClean="0">
                <a:solidFill>
                  <a:srgbClr val="2C7C9F"/>
                </a:solidFill>
              </a:rPr>
              <a:t>grâce au </a:t>
            </a:r>
            <a:r>
              <a:rPr lang="en-US" dirty="0" err="1" smtClean="0">
                <a:solidFill>
                  <a:srgbClr val="2C7C9F"/>
                </a:solidFill>
              </a:rPr>
              <a:t>rétro</a:t>
            </a:r>
            <a:r>
              <a:rPr lang="en-US" dirty="0" smtClean="0">
                <a:solidFill>
                  <a:srgbClr val="2C7C9F"/>
                </a:solidFill>
              </a:rPr>
              <a:t>-planning</a:t>
            </a:r>
          </a:p>
          <a:p>
            <a:pPr algn="just"/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Permet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d’anticiper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b="1" dirty="0" err="1" smtClean="0">
                <a:solidFill>
                  <a:srgbClr val="2C7C9F"/>
                </a:solidFill>
              </a:rPr>
              <a:t>l’agenda</a:t>
            </a:r>
            <a:r>
              <a:rPr lang="en-US" dirty="0" smtClean="0">
                <a:solidFill>
                  <a:srgbClr val="2C7C9F"/>
                </a:solidFill>
              </a:rPr>
              <a:t> de </a:t>
            </a:r>
            <a:r>
              <a:rPr lang="en-US" dirty="0" err="1" smtClean="0">
                <a:solidFill>
                  <a:srgbClr val="2C7C9F"/>
                </a:solidFill>
              </a:rPr>
              <a:t>Laëtitia</a:t>
            </a:r>
            <a:endParaRPr lang="en-US" dirty="0" smtClean="0">
              <a:solidFill>
                <a:srgbClr val="2C7C9F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6295416"/>
            <a:ext cx="9144000" cy="56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rgbClr val="2C7C9F"/>
                </a:solidFill>
              </a:rPr>
              <a:t>Exemple : Question écrite : 3 semaines / Question au Gouvernement : 1 mois / Proposition de loi : 3 mois / Rapport : 3 mois</a:t>
            </a:r>
          </a:p>
        </p:txBody>
      </p:sp>
    </p:spTree>
    <p:extLst>
      <p:ext uri="{BB962C8B-B14F-4D97-AF65-F5344CB8AC3E}">
        <p14:creationId xmlns:p14="http://schemas.microsoft.com/office/powerpoint/2010/main" val="29099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319364"/>
            <a:ext cx="6508377" cy="3686132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Permet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b="1" dirty="0" err="1" smtClean="0">
                <a:solidFill>
                  <a:srgbClr val="2C7C9F"/>
                </a:solidFill>
              </a:rPr>
              <a:t>d’anticiper</a:t>
            </a:r>
            <a:r>
              <a:rPr lang="en-US" b="1" dirty="0" smtClean="0">
                <a:solidFill>
                  <a:srgbClr val="2C7C9F"/>
                </a:solidFill>
              </a:rPr>
              <a:t> </a:t>
            </a:r>
            <a:r>
              <a:rPr lang="en-US" b="1" dirty="0">
                <a:solidFill>
                  <a:srgbClr val="2C7C9F"/>
                </a:solidFill>
              </a:rPr>
              <a:t>la charge de travail </a:t>
            </a:r>
            <a:r>
              <a:rPr lang="en-US" dirty="0" err="1">
                <a:solidFill>
                  <a:srgbClr val="2C7C9F"/>
                </a:solidFill>
              </a:rPr>
              <a:t>avant</a:t>
            </a:r>
            <a:r>
              <a:rPr lang="en-US" dirty="0">
                <a:solidFill>
                  <a:srgbClr val="2C7C9F"/>
                </a:solidFill>
              </a:rPr>
              <a:t> de </a:t>
            </a:r>
            <a:r>
              <a:rPr lang="en-US" dirty="0" err="1">
                <a:solidFill>
                  <a:srgbClr val="2C7C9F"/>
                </a:solidFill>
              </a:rPr>
              <a:t>remplir</a:t>
            </a:r>
            <a:r>
              <a:rPr lang="en-US" dirty="0">
                <a:solidFill>
                  <a:srgbClr val="2C7C9F"/>
                </a:solidFill>
              </a:rPr>
              <a:t> le </a:t>
            </a:r>
            <a:r>
              <a:rPr lang="en-US" dirty="0" err="1" smtClean="0">
                <a:solidFill>
                  <a:srgbClr val="2C7C9F"/>
                </a:solidFill>
              </a:rPr>
              <a:t>Typeform</a:t>
            </a:r>
            <a:endParaRPr lang="en-US" dirty="0" smtClean="0">
              <a:solidFill>
                <a:srgbClr val="2C7C9F"/>
              </a:solidFill>
            </a:endParaRPr>
          </a:p>
          <a:p>
            <a:pPr algn="just"/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Permet</a:t>
            </a:r>
            <a:r>
              <a:rPr lang="en-US" dirty="0" smtClean="0">
                <a:solidFill>
                  <a:srgbClr val="2C7C9F"/>
                </a:solidFill>
              </a:rPr>
              <a:t> de </a:t>
            </a:r>
            <a:r>
              <a:rPr lang="en-US" dirty="0" err="1" smtClean="0">
                <a:solidFill>
                  <a:srgbClr val="2C7C9F"/>
                </a:solidFill>
              </a:rPr>
              <a:t>s’assurer</a:t>
            </a:r>
            <a:r>
              <a:rPr lang="en-US" dirty="0" smtClean="0">
                <a:solidFill>
                  <a:srgbClr val="2C7C9F"/>
                </a:solidFill>
              </a:rPr>
              <a:t> que </a:t>
            </a:r>
            <a:r>
              <a:rPr lang="en-US" dirty="0" err="1" smtClean="0">
                <a:solidFill>
                  <a:srgbClr val="2C7C9F"/>
                </a:solidFill>
              </a:rPr>
              <a:t>tous</a:t>
            </a:r>
            <a:r>
              <a:rPr lang="en-US" dirty="0" smtClean="0">
                <a:solidFill>
                  <a:srgbClr val="2C7C9F"/>
                </a:solidFill>
              </a:rPr>
              <a:t> les </a:t>
            </a:r>
            <a:r>
              <a:rPr lang="en-US" dirty="0" err="1" smtClean="0">
                <a:solidFill>
                  <a:srgbClr val="2C7C9F"/>
                </a:solidFill>
              </a:rPr>
              <a:t>membres</a:t>
            </a:r>
            <a:r>
              <a:rPr lang="en-US" dirty="0" smtClean="0">
                <a:solidFill>
                  <a:srgbClr val="2C7C9F"/>
                </a:solidFill>
              </a:rPr>
              <a:t> du </a:t>
            </a:r>
            <a:r>
              <a:rPr lang="en-US" dirty="0" err="1" smtClean="0">
                <a:solidFill>
                  <a:srgbClr val="2C7C9F"/>
                </a:solidFill>
              </a:rPr>
              <a:t>groupe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souhaitent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travailler</a:t>
            </a:r>
            <a:r>
              <a:rPr lang="en-US" dirty="0" smtClean="0">
                <a:solidFill>
                  <a:srgbClr val="2C7C9F"/>
                </a:solidFill>
              </a:rPr>
              <a:t> avec le </a:t>
            </a:r>
            <a:r>
              <a:rPr lang="en-US" b="1" dirty="0" err="1" smtClean="0">
                <a:solidFill>
                  <a:srgbClr val="2C7C9F"/>
                </a:solidFill>
              </a:rPr>
              <a:t>même</a:t>
            </a:r>
            <a:r>
              <a:rPr lang="en-US" b="1" dirty="0" smtClean="0">
                <a:solidFill>
                  <a:srgbClr val="2C7C9F"/>
                </a:solidFill>
              </a:rPr>
              <a:t> </a:t>
            </a:r>
            <a:r>
              <a:rPr lang="en-US" b="1" dirty="0" err="1" smtClean="0">
                <a:solidFill>
                  <a:srgbClr val="2C7C9F"/>
                </a:solidFill>
              </a:rPr>
              <a:t>objectif</a:t>
            </a:r>
            <a:r>
              <a:rPr lang="en-US" b="1" dirty="0" smtClean="0">
                <a:solidFill>
                  <a:srgbClr val="2C7C9F"/>
                </a:solidFill>
              </a:rPr>
              <a:t> final</a:t>
            </a:r>
          </a:p>
          <a:p>
            <a:pPr algn="just"/>
            <a:endParaRPr lang="en-US" b="1" dirty="0" smtClean="0">
              <a:solidFill>
                <a:srgbClr val="2C7C9F"/>
              </a:solidFill>
            </a:endParaRPr>
          </a:p>
          <a:p>
            <a:pPr algn="just"/>
            <a:r>
              <a:rPr lang="en-US" b="1" u="sng" dirty="0">
                <a:solidFill>
                  <a:srgbClr val="2C7C9F"/>
                </a:solidFill>
              </a:rPr>
              <a:t>Attention</a:t>
            </a:r>
            <a:r>
              <a:rPr lang="en-US" dirty="0">
                <a:solidFill>
                  <a:srgbClr val="2C7C9F"/>
                </a:solidFill>
              </a:rPr>
              <a:t> : la </a:t>
            </a:r>
            <a:r>
              <a:rPr lang="en-US" dirty="0" err="1">
                <a:solidFill>
                  <a:srgbClr val="2C7C9F"/>
                </a:solidFill>
              </a:rPr>
              <a:t>quantité</a:t>
            </a:r>
            <a:r>
              <a:rPr lang="en-US" dirty="0">
                <a:solidFill>
                  <a:srgbClr val="2C7C9F"/>
                </a:solidFill>
              </a:rPr>
              <a:t> de travail et </a:t>
            </a:r>
            <a:r>
              <a:rPr lang="en-US" dirty="0" err="1">
                <a:solidFill>
                  <a:srgbClr val="2C7C9F"/>
                </a:solidFill>
              </a:rPr>
              <a:t>l’objectif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poursuivi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diffèrent</a:t>
            </a:r>
            <a:r>
              <a:rPr lang="en-US" dirty="0">
                <a:solidFill>
                  <a:srgbClr val="2C7C9F"/>
                </a:solidFill>
              </a:rPr>
              <a:t> en </a:t>
            </a:r>
            <a:r>
              <a:rPr lang="en-US" dirty="0" err="1">
                <a:solidFill>
                  <a:srgbClr val="2C7C9F"/>
                </a:solidFill>
              </a:rPr>
              <a:t>fonction</a:t>
            </a:r>
            <a:r>
              <a:rPr lang="en-US" dirty="0">
                <a:solidFill>
                  <a:srgbClr val="2C7C9F"/>
                </a:solidFill>
              </a:rPr>
              <a:t> des </a:t>
            </a:r>
            <a:r>
              <a:rPr lang="en-US" dirty="0" err="1">
                <a:solidFill>
                  <a:srgbClr val="2C7C9F"/>
                </a:solidFill>
              </a:rPr>
              <a:t>livrables</a:t>
            </a:r>
            <a:endParaRPr lang="en-US" dirty="0">
              <a:solidFill>
                <a:srgbClr val="2C7C9F"/>
              </a:solidFill>
            </a:endParaRPr>
          </a:p>
          <a:p>
            <a:pPr algn="just"/>
            <a:endParaRPr lang="en-US" b="1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Contenu</a:t>
            </a:r>
            <a:r>
              <a:rPr lang="en-US" sz="3200" dirty="0">
                <a:solidFill>
                  <a:srgbClr val="2C7C9F"/>
                </a:solidFill>
              </a:rPr>
              <a:t> du </a:t>
            </a:r>
            <a:r>
              <a:rPr lang="en-US" sz="3200" dirty="0" err="1">
                <a:solidFill>
                  <a:srgbClr val="2C7C9F"/>
                </a:solidFill>
              </a:rPr>
              <a:t>Typeform</a:t>
            </a:r>
            <a:r>
              <a:rPr lang="en-US" sz="3200" dirty="0">
                <a:solidFill>
                  <a:srgbClr val="2C7C9F"/>
                </a:solidFill>
              </a:rPr>
              <a:t> : </a:t>
            </a:r>
            <a:r>
              <a:rPr lang="en-US" sz="3200" dirty="0" err="1" smtClean="0">
                <a:solidFill>
                  <a:srgbClr val="2C7C9F"/>
                </a:solidFill>
              </a:rPr>
              <a:t>choix</a:t>
            </a:r>
            <a:r>
              <a:rPr lang="en-US" sz="3200" dirty="0" smtClean="0">
                <a:solidFill>
                  <a:srgbClr val="2C7C9F"/>
                </a:solidFill>
              </a:rPr>
              <a:t> </a:t>
            </a:r>
            <a:r>
              <a:rPr lang="en-US" sz="3200" dirty="0">
                <a:solidFill>
                  <a:srgbClr val="2C7C9F"/>
                </a:solidFill>
              </a:rPr>
              <a:t>du </a:t>
            </a:r>
            <a:r>
              <a:rPr lang="en-US" sz="3200" dirty="0" err="1">
                <a:solidFill>
                  <a:srgbClr val="2C7C9F"/>
                </a:solidFill>
              </a:rPr>
              <a:t>livrable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6295416"/>
            <a:ext cx="9144000" cy="56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rgbClr val="2C7C9F"/>
                </a:solidFill>
              </a:rPr>
              <a:t>Exemple : </a:t>
            </a:r>
            <a:r>
              <a:rPr lang="en-US" sz="1400" dirty="0">
                <a:solidFill>
                  <a:srgbClr val="2C7C9F"/>
                </a:solidFill>
              </a:rPr>
              <a:t>un rapport a pour but de </a:t>
            </a:r>
            <a:r>
              <a:rPr lang="en-US" sz="1400" dirty="0" err="1">
                <a:solidFill>
                  <a:srgbClr val="2C7C9F"/>
                </a:solidFill>
              </a:rPr>
              <a:t>sensibiliser</a:t>
            </a:r>
            <a:r>
              <a:rPr lang="en-US" sz="1400" dirty="0">
                <a:solidFill>
                  <a:srgbClr val="2C7C9F"/>
                </a:solidFill>
              </a:rPr>
              <a:t> la </a:t>
            </a:r>
            <a:r>
              <a:rPr lang="en-US" sz="1400" dirty="0" err="1">
                <a:solidFill>
                  <a:srgbClr val="2C7C9F"/>
                </a:solidFill>
              </a:rPr>
              <a:t>députée</a:t>
            </a:r>
            <a:r>
              <a:rPr lang="en-US" sz="1400" dirty="0">
                <a:solidFill>
                  <a:srgbClr val="2C7C9F"/>
                </a:solidFill>
              </a:rPr>
              <a:t> </a:t>
            </a:r>
            <a:r>
              <a:rPr lang="en-US" sz="1400" dirty="0" err="1">
                <a:solidFill>
                  <a:srgbClr val="2C7C9F"/>
                </a:solidFill>
              </a:rPr>
              <a:t>sur</a:t>
            </a:r>
            <a:r>
              <a:rPr lang="en-US" sz="1400" dirty="0">
                <a:solidFill>
                  <a:srgbClr val="2C7C9F"/>
                </a:solidFill>
              </a:rPr>
              <a:t> </a:t>
            </a:r>
            <a:r>
              <a:rPr lang="en-US" sz="1400" dirty="0" err="1">
                <a:solidFill>
                  <a:srgbClr val="2C7C9F"/>
                </a:solidFill>
              </a:rPr>
              <a:t>une</a:t>
            </a:r>
            <a:r>
              <a:rPr lang="en-US" sz="1400" dirty="0">
                <a:solidFill>
                  <a:srgbClr val="2C7C9F"/>
                </a:solidFill>
              </a:rPr>
              <a:t> </a:t>
            </a:r>
            <a:r>
              <a:rPr lang="en-US" sz="1400" dirty="0" err="1">
                <a:solidFill>
                  <a:srgbClr val="2C7C9F"/>
                </a:solidFill>
              </a:rPr>
              <a:t>problématique</a:t>
            </a:r>
            <a:r>
              <a:rPr lang="en-US" sz="1400" dirty="0">
                <a:solidFill>
                  <a:srgbClr val="2C7C9F"/>
                </a:solidFill>
              </a:rPr>
              <a:t> </a:t>
            </a:r>
            <a:r>
              <a:rPr lang="en-US" sz="1400" dirty="0" err="1">
                <a:solidFill>
                  <a:srgbClr val="2C7C9F"/>
                </a:solidFill>
              </a:rPr>
              <a:t>quand</a:t>
            </a:r>
            <a:r>
              <a:rPr lang="en-US" sz="1400" dirty="0">
                <a:solidFill>
                  <a:srgbClr val="2C7C9F"/>
                </a:solidFill>
              </a:rPr>
              <a:t> </a:t>
            </a:r>
            <a:r>
              <a:rPr lang="en-US" sz="1400" dirty="0" err="1">
                <a:solidFill>
                  <a:srgbClr val="2C7C9F"/>
                </a:solidFill>
              </a:rPr>
              <a:t>une</a:t>
            </a:r>
            <a:r>
              <a:rPr lang="en-US" sz="1400" dirty="0">
                <a:solidFill>
                  <a:srgbClr val="2C7C9F"/>
                </a:solidFill>
              </a:rPr>
              <a:t> question a pour but de </a:t>
            </a:r>
            <a:r>
              <a:rPr lang="en-US" sz="1400" dirty="0" err="1">
                <a:solidFill>
                  <a:srgbClr val="2C7C9F"/>
                </a:solidFill>
              </a:rPr>
              <a:t>solliciter</a:t>
            </a:r>
            <a:r>
              <a:rPr lang="en-US" sz="1400" dirty="0">
                <a:solidFill>
                  <a:srgbClr val="2C7C9F"/>
                </a:solidFill>
              </a:rPr>
              <a:t> </a:t>
            </a:r>
            <a:r>
              <a:rPr lang="en-US" sz="1400" dirty="0" err="1">
                <a:solidFill>
                  <a:srgbClr val="2C7C9F"/>
                </a:solidFill>
              </a:rPr>
              <a:t>une</a:t>
            </a:r>
            <a:r>
              <a:rPr lang="en-US" sz="1400" dirty="0">
                <a:solidFill>
                  <a:srgbClr val="2C7C9F"/>
                </a:solidFill>
              </a:rPr>
              <a:t> </a:t>
            </a:r>
            <a:r>
              <a:rPr lang="en-US" sz="1400" dirty="0" err="1">
                <a:solidFill>
                  <a:srgbClr val="2C7C9F"/>
                </a:solidFill>
              </a:rPr>
              <a:t>réponse</a:t>
            </a:r>
            <a:r>
              <a:rPr lang="en-US" sz="1400" dirty="0">
                <a:solidFill>
                  <a:srgbClr val="2C7C9F"/>
                </a:solidFill>
              </a:rPr>
              <a:t> de la part du </a:t>
            </a:r>
            <a:r>
              <a:rPr lang="en-US" sz="1400" dirty="0" err="1">
                <a:solidFill>
                  <a:srgbClr val="2C7C9F"/>
                </a:solidFill>
              </a:rPr>
              <a:t>Gouvernement</a:t>
            </a:r>
            <a:endParaRPr lang="fr-FR" sz="14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1138"/>
            <a:ext cx="6508377" cy="3146826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solidFill>
                  <a:srgbClr val="2C7C9F"/>
                </a:solidFill>
              </a:rPr>
              <a:t>Une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fois</a:t>
            </a:r>
            <a:r>
              <a:rPr lang="en-US" dirty="0">
                <a:solidFill>
                  <a:srgbClr val="2C7C9F"/>
                </a:solidFill>
              </a:rPr>
              <a:t> le </a:t>
            </a:r>
            <a:r>
              <a:rPr lang="en-US" b="1" dirty="0" err="1">
                <a:solidFill>
                  <a:srgbClr val="2C7C9F"/>
                </a:solidFill>
              </a:rPr>
              <a:t>Typeform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b="1" dirty="0" err="1" smtClean="0">
                <a:solidFill>
                  <a:srgbClr val="2C7C9F"/>
                </a:solidFill>
              </a:rPr>
              <a:t>renseigné</a:t>
            </a:r>
            <a:endParaRPr lang="en-US" b="1" dirty="0" smtClean="0">
              <a:solidFill>
                <a:srgbClr val="2C7C9F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dirty="0">
                <a:solidFill>
                  <a:srgbClr val="2C7C9F"/>
                </a:solidFill>
              </a:rPr>
              <a:t>Envoi d’un </a:t>
            </a:r>
            <a:r>
              <a:rPr lang="en-US" b="1" dirty="0">
                <a:solidFill>
                  <a:srgbClr val="2C7C9F"/>
                </a:solidFill>
              </a:rPr>
              <a:t>email de confirmation</a:t>
            </a:r>
            <a:r>
              <a:rPr lang="en-US" dirty="0">
                <a:solidFill>
                  <a:srgbClr val="2C7C9F"/>
                </a:solidFill>
              </a:rPr>
              <a:t>, de </a:t>
            </a:r>
            <a:r>
              <a:rPr lang="en-US" dirty="0" err="1">
                <a:solidFill>
                  <a:srgbClr val="2C7C9F"/>
                </a:solidFill>
              </a:rPr>
              <a:t>refus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ou</a:t>
            </a:r>
            <a:r>
              <a:rPr lang="en-US" dirty="0">
                <a:solidFill>
                  <a:srgbClr val="2C7C9F"/>
                </a:solidFill>
              </a:rPr>
              <a:t> de </a:t>
            </a:r>
            <a:r>
              <a:rPr lang="en-US" dirty="0" err="1">
                <a:solidFill>
                  <a:srgbClr val="2C7C9F"/>
                </a:solidFill>
              </a:rPr>
              <a:t>demande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d’informations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complémentaires</a:t>
            </a:r>
            <a:endParaRPr lang="en-US" dirty="0" smtClean="0">
              <a:solidFill>
                <a:srgbClr val="2C7C9F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2C7C9F"/>
              </a:solidFill>
            </a:endParaRPr>
          </a:p>
          <a:p>
            <a:pPr algn="just"/>
            <a:r>
              <a:rPr lang="en-US" dirty="0" err="1">
                <a:solidFill>
                  <a:srgbClr val="2C7C9F"/>
                </a:solidFill>
              </a:rPr>
              <a:t>Réception</a:t>
            </a:r>
            <a:r>
              <a:rPr lang="en-US" dirty="0">
                <a:solidFill>
                  <a:srgbClr val="2C7C9F"/>
                </a:solidFill>
              </a:rPr>
              <a:t> de </a:t>
            </a:r>
            <a:r>
              <a:rPr lang="en-US" dirty="0" err="1">
                <a:solidFill>
                  <a:srgbClr val="2C7C9F"/>
                </a:solidFill>
              </a:rPr>
              <a:t>l’email</a:t>
            </a:r>
            <a:r>
              <a:rPr lang="en-US" dirty="0">
                <a:solidFill>
                  <a:srgbClr val="2C7C9F"/>
                </a:solidFill>
              </a:rPr>
              <a:t> de confirmation = </a:t>
            </a:r>
            <a:r>
              <a:rPr lang="en-US" b="1" dirty="0" err="1">
                <a:solidFill>
                  <a:srgbClr val="2C7C9F"/>
                </a:solidFill>
              </a:rPr>
              <a:t>feu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b="1" dirty="0" err="1">
                <a:solidFill>
                  <a:srgbClr val="2C7C9F"/>
                </a:solidFill>
              </a:rPr>
              <a:t>vert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dirty="0">
                <a:solidFill>
                  <a:srgbClr val="2C7C9F"/>
                </a:solidFill>
              </a:rPr>
              <a:t>pour commencer le travail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C7C9F"/>
                </a:solidFill>
              </a:rPr>
              <a:t>Etape</a:t>
            </a:r>
            <a:r>
              <a:rPr lang="en-US" sz="3200" dirty="0">
                <a:solidFill>
                  <a:srgbClr val="2C7C9F"/>
                </a:solidFill>
              </a:rPr>
              <a:t> n°2 : Validation de la </a:t>
            </a:r>
            <a:r>
              <a:rPr lang="en-US" sz="3200" dirty="0" err="1">
                <a:solidFill>
                  <a:srgbClr val="2C7C9F"/>
                </a:solidFill>
              </a:rPr>
              <a:t>création</a:t>
            </a:r>
            <a:r>
              <a:rPr lang="en-US" sz="3200" dirty="0">
                <a:solidFill>
                  <a:srgbClr val="2C7C9F"/>
                </a:solidFill>
              </a:rPr>
              <a:t> du </a:t>
            </a:r>
            <a:r>
              <a:rPr lang="en-US" sz="3200" dirty="0" err="1">
                <a:solidFill>
                  <a:srgbClr val="2C7C9F"/>
                </a:solidFill>
              </a:rPr>
              <a:t>groupe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C7C9F"/>
                </a:solidFill>
              </a:rPr>
              <a:t>Etape</a:t>
            </a:r>
            <a:r>
              <a:rPr lang="en-US" sz="3200" dirty="0" smtClean="0">
                <a:solidFill>
                  <a:srgbClr val="2C7C9F"/>
                </a:solidFill>
              </a:rPr>
              <a:t> n°3 : Le travail du </a:t>
            </a:r>
            <a:r>
              <a:rPr lang="en-US" sz="3200" dirty="0" err="1" smtClean="0">
                <a:solidFill>
                  <a:srgbClr val="2C7C9F"/>
                </a:solidFill>
              </a:rPr>
              <a:t>groupe</a:t>
            </a:r>
            <a:r>
              <a:rPr lang="en-US" sz="3200" dirty="0" smtClean="0">
                <a:solidFill>
                  <a:srgbClr val="2C7C9F"/>
                </a:solidFill>
              </a:rPr>
              <a:t> et son </a:t>
            </a:r>
            <a:r>
              <a:rPr lang="en-US" sz="3200" dirty="0" err="1" smtClean="0">
                <a:solidFill>
                  <a:srgbClr val="2C7C9F"/>
                </a:solidFill>
              </a:rPr>
              <a:t>rendu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199" y="2728656"/>
            <a:ext cx="6508377" cy="3146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err="1">
                <a:solidFill>
                  <a:schemeClr val="accent1"/>
                </a:solidFill>
              </a:rPr>
              <a:t>Liberté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d’organisation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Permanence </a:t>
            </a:r>
            <a:r>
              <a:rPr lang="en-US" b="1" dirty="0" err="1">
                <a:solidFill>
                  <a:schemeClr val="accent1"/>
                </a:solidFill>
              </a:rPr>
              <a:t>disponible</a:t>
            </a:r>
            <a:r>
              <a:rPr lang="en-US" dirty="0">
                <a:solidFill>
                  <a:schemeClr val="accent1"/>
                </a:solidFill>
              </a:rPr>
              <a:t> pour </a:t>
            </a:r>
            <a:r>
              <a:rPr lang="en-US" dirty="0" err="1" smtClean="0">
                <a:solidFill>
                  <a:schemeClr val="accent1"/>
                </a:solidFill>
              </a:rPr>
              <a:t>vos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réunions</a:t>
            </a:r>
            <a:endParaRPr lang="en-US" dirty="0" smtClean="0">
              <a:solidFill>
                <a:schemeClr val="accent1"/>
              </a:solidFill>
            </a:endParaRPr>
          </a:p>
          <a:p>
            <a:pPr algn="just"/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b="1" dirty="0" err="1">
                <a:solidFill>
                  <a:schemeClr val="accent1"/>
                </a:solidFill>
              </a:rPr>
              <a:t>Présentation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à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Laëtitia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98123"/>
            <a:ext cx="6508377" cy="12585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200" dirty="0" err="1" smtClean="0">
                <a:solidFill>
                  <a:srgbClr val="2C7C9F"/>
                </a:solidFill>
              </a:rPr>
              <a:t>Objectifs</a:t>
            </a:r>
            <a:r>
              <a:rPr lang="en-US" sz="3200" dirty="0" smtClean="0">
                <a:solidFill>
                  <a:srgbClr val="2C7C9F"/>
                </a:solidFill>
              </a:rPr>
              <a:t> de la constitution </a:t>
            </a:r>
            <a:r>
              <a:rPr lang="en-US" sz="3200" dirty="0">
                <a:solidFill>
                  <a:srgbClr val="2C7C9F"/>
                </a:solidFill>
              </a:rPr>
              <a:t>d</a:t>
            </a:r>
            <a:r>
              <a:rPr lang="en-US" sz="3200" dirty="0" smtClean="0">
                <a:solidFill>
                  <a:srgbClr val="2C7C9F"/>
                </a:solidFill>
              </a:rPr>
              <a:t>es </a:t>
            </a:r>
            <a:r>
              <a:rPr lang="en-US" sz="3200" dirty="0" err="1" smtClean="0">
                <a:solidFill>
                  <a:srgbClr val="2C7C9F"/>
                </a:solidFill>
              </a:rPr>
              <a:t>groupes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5558"/>
            <a:ext cx="6093510" cy="3865605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>
                <a:solidFill>
                  <a:schemeClr val="accent1"/>
                </a:solidFill>
              </a:rPr>
              <a:t>Associer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les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citoyens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au travail </a:t>
            </a:r>
            <a:r>
              <a:rPr lang="en-US" dirty="0" err="1" smtClean="0">
                <a:solidFill>
                  <a:schemeClr val="accent1"/>
                </a:solidFill>
              </a:rPr>
              <a:t>parlementaire</a:t>
            </a:r>
            <a:endParaRPr lang="en-US" dirty="0" smtClean="0">
              <a:solidFill>
                <a:schemeClr val="accent1"/>
              </a:solidFill>
            </a:endParaRPr>
          </a:p>
          <a:p>
            <a:pPr algn="just"/>
            <a:endParaRPr lang="en-US" dirty="0" smtClean="0">
              <a:solidFill>
                <a:schemeClr val="accent1"/>
              </a:solidFill>
            </a:endParaRPr>
          </a:p>
          <a:p>
            <a:pPr algn="just"/>
            <a:r>
              <a:rPr lang="en-US" b="1" dirty="0" err="1" smtClean="0">
                <a:solidFill>
                  <a:schemeClr val="accent1"/>
                </a:solidFill>
              </a:rPr>
              <a:t>Sensibiliser</a:t>
            </a:r>
            <a:r>
              <a:rPr lang="en-US" dirty="0" smtClean="0">
                <a:solidFill>
                  <a:schemeClr val="accent1"/>
                </a:solidFill>
              </a:rPr>
              <a:t> la </a:t>
            </a:r>
            <a:r>
              <a:rPr lang="en-US" dirty="0" err="1" smtClean="0">
                <a:solidFill>
                  <a:schemeClr val="accent1"/>
                </a:solidFill>
              </a:rPr>
              <a:t>députée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sur</a:t>
            </a:r>
            <a:r>
              <a:rPr lang="en-US" dirty="0" smtClean="0">
                <a:solidFill>
                  <a:schemeClr val="accent1"/>
                </a:solidFill>
              </a:rPr>
              <a:t> de nouveaux </a:t>
            </a:r>
            <a:r>
              <a:rPr lang="en-US" dirty="0" err="1" smtClean="0">
                <a:solidFill>
                  <a:schemeClr val="accent1"/>
                </a:solidFill>
              </a:rPr>
              <a:t>sujets</a:t>
            </a:r>
            <a:endParaRPr lang="en-US" dirty="0" smtClean="0">
              <a:solidFill>
                <a:schemeClr val="accent1"/>
              </a:solidFill>
            </a:endParaRPr>
          </a:p>
          <a:p>
            <a:pPr algn="just"/>
            <a:endParaRPr lang="en-US" dirty="0" smtClean="0">
              <a:solidFill>
                <a:schemeClr val="accent1"/>
              </a:solidFill>
            </a:endParaRPr>
          </a:p>
          <a:p>
            <a:pPr algn="just"/>
            <a:r>
              <a:rPr lang="en-US" b="1" dirty="0" err="1" smtClean="0">
                <a:solidFill>
                  <a:schemeClr val="accent1"/>
                </a:solidFill>
              </a:rPr>
              <a:t>Produire</a:t>
            </a:r>
            <a:r>
              <a:rPr lang="en-US" dirty="0" smtClean="0">
                <a:solidFill>
                  <a:schemeClr val="accent1"/>
                </a:solidFill>
              </a:rPr>
              <a:t> des </a:t>
            </a:r>
            <a:r>
              <a:rPr lang="en-US" dirty="0" err="1" smtClean="0">
                <a:solidFill>
                  <a:schemeClr val="accent1"/>
                </a:solidFill>
              </a:rPr>
              <a:t>livrables</a:t>
            </a:r>
            <a:r>
              <a:rPr lang="en-US" dirty="0" smtClean="0">
                <a:solidFill>
                  <a:schemeClr val="accent1"/>
                </a:solidFill>
              </a:rPr>
              <a:t> (question </a:t>
            </a:r>
            <a:r>
              <a:rPr lang="en-US" dirty="0" err="1" smtClean="0">
                <a:solidFill>
                  <a:schemeClr val="accent1"/>
                </a:solidFill>
              </a:rPr>
              <a:t>écrite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q</a:t>
            </a:r>
            <a:r>
              <a:rPr lang="en-US" dirty="0" smtClean="0">
                <a:solidFill>
                  <a:schemeClr val="accent1"/>
                </a:solidFill>
              </a:rPr>
              <a:t>uestion au </a:t>
            </a:r>
            <a:r>
              <a:rPr lang="en-US" dirty="0" err="1" smtClean="0">
                <a:solidFill>
                  <a:schemeClr val="accent1"/>
                </a:solidFill>
              </a:rPr>
              <a:t>Gouvernement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roposition de </a:t>
            </a:r>
            <a:r>
              <a:rPr lang="en-US" dirty="0" err="1" smtClean="0">
                <a:solidFill>
                  <a:schemeClr val="accent1"/>
                </a:solidFill>
              </a:rPr>
              <a:t>loi</a:t>
            </a:r>
            <a:r>
              <a:rPr lang="en-US" dirty="0" smtClean="0">
                <a:solidFill>
                  <a:schemeClr val="accent1"/>
                </a:solidFill>
              </a:rPr>
              <a:t>, rapport, actions </a:t>
            </a:r>
            <a:r>
              <a:rPr lang="en-US" dirty="0" err="1" smtClean="0">
                <a:solidFill>
                  <a:schemeClr val="accent1"/>
                </a:solidFill>
              </a:rPr>
              <a:t>à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mener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autres</a:t>
            </a:r>
            <a:r>
              <a:rPr lang="en-US" dirty="0" smtClean="0">
                <a:solidFill>
                  <a:schemeClr val="accent1"/>
                </a:solidFill>
              </a:rPr>
              <a:t> supports</a:t>
            </a:r>
            <a:r>
              <a:rPr lang="mr-IN" dirty="0" smtClean="0">
                <a:solidFill>
                  <a:schemeClr val="accent1"/>
                </a:solidFill>
              </a:rPr>
              <a:t>…</a:t>
            </a:r>
            <a:r>
              <a:rPr lang="fr-FR" dirty="0" smtClean="0">
                <a:solidFill>
                  <a:schemeClr val="accent1"/>
                </a:solidFill>
              </a:rPr>
              <a:t>)</a:t>
            </a:r>
            <a:endParaRPr lang="en-US" dirty="0" smtClean="0">
              <a:solidFill>
                <a:schemeClr val="accent1"/>
              </a:solidFill>
            </a:endParaRPr>
          </a:p>
          <a:p>
            <a:pPr marL="301943" lvl="1" indent="0" algn="just">
              <a:buNone/>
            </a:pPr>
            <a:endParaRPr lang="en-US" dirty="0" smtClean="0"/>
          </a:p>
          <a:p>
            <a:pPr lvl="1" algn="just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2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Conclusion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199" y="2236529"/>
            <a:ext cx="8295088" cy="3638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accent1"/>
                </a:solidFill>
              </a:rPr>
              <a:t>Démarche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inédite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b="1" dirty="0" err="1">
                <a:solidFill>
                  <a:schemeClr val="accent1"/>
                </a:solidFill>
              </a:rPr>
              <a:t>Modernisation</a:t>
            </a:r>
            <a:r>
              <a:rPr lang="en-US" dirty="0">
                <a:solidFill>
                  <a:schemeClr val="accent1"/>
                </a:solidFill>
              </a:rPr>
              <a:t> des </a:t>
            </a:r>
            <a:r>
              <a:rPr lang="en-US" dirty="0" err="1">
                <a:solidFill>
                  <a:schemeClr val="accent1"/>
                </a:solidFill>
              </a:rPr>
              <a:t>pratiques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politiques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Contribution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chacun</a:t>
            </a:r>
            <a:r>
              <a:rPr lang="en-US" dirty="0">
                <a:solidFill>
                  <a:schemeClr val="accent1"/>
                </a:solidFill>
              </a:rPr>
              <a:t> au travail </a:t>
            </a:r>
            <a:r>
              <a:rPr lang="en-US" dirty="0" err="1" smtClean="0">
                <a:solidFill>
                  <a:schemeClr val="accent1"/>
                </a:solidFill>
              </a:rPr>
              <a:t>parlementaire</a:t>
            </a:r>
            <a:endParaRPr lang="en-US" dirty="0">
              <a:solidFill>
                <a:schemeClr val="accent1"/>
              </a:solidFill>
            </a:endParaRPr>
          </a:p>
          <a:p>
            <a:pPr algn="just"/>
            <a:endParaRPr lang="en-US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accent1"/>
                </a:solidFill>
              </a:rPr>
              <a:t>C’est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maintenant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votre</a:t>
            </a:r>
            <a:r>
              <a:rPr lang="en-US" sz="2800" b="1" dirty="0">
                <a:solidFill>
                  <a:schemeClr val="accent1"/>
                </a:solidFill>
              </a:rPr>
              <a:t> tour de changer </a:t>
            </a:r>
            <a:r>
              <a:rPr lang="en-US" sz="2800" b="1" dirty="0" err="1">
                <a:solidFill>
                  <a:schemeClr val="accent1"/>
                </a:solidFill>
              </a:rPr>
              <a:t>notre</a:t>
            </a:r>
            <a:r>
              <a:rPr lang="en-US" sz="2800" b="1" dirty="0">
                <a:solidFill>
                  <a:schemeClr val="accent1"/>
                </a:solidFill>
              </a:rPr>
              <a:t> pays ! </a:t>
            </a:r>
          </a:p>
          <a:p>
            <a:pPr algn="just"/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4924" y="953082"/>
            <a:ext cx="4931876" cy="242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100" b="1" dirty="0" smtClean="0">
                <a:solidFill>
                  <a:schemeClr val="bg1"/>
                </a:solidFill>
              </a:rPr>
              <a:t>Merci,</a:t>
            </a:r>
            <a:r>
              <a:rPr lang="en-US" sz="4100" b="1" dirty="0">
                <a:solidFill>
                  <a:schemeClr val="bg1"/>
                </a:solidFill>
              </a:rPr>
              <a:t> </a:t>
            </a:r>
            <a:r>
              <a:rPr lang="en-US" sz="4100" b="1" dirty="0" smtClean="0">
                <a:solidFill>
                  <a:schemeClr val="bg1"/>
                </a:solidFill>
              </a:rPr>
              <a:t>et </a:t>
            </a:r>
            <a:r>
              <a:rPr lang="en-US" sz="4100" b="1" dirty="0" err="1" smtClean="0">
                <a:solidFill>
                  <a:schemeClr val="bg1"/>
                </a:solidFill>
              </a:rPr>
              <a:t>maintenant</a:t>
            </a:r>
            <a:r>
              <a:rPr lang="mr-IN" sz="4100" b="1" dirty="0" smtClean="0">
                <a:solidFill>
                  <a:schemeClr val="bg1"/>
                </a:solidFill>
              </a:rPr>
              <a:t>…</a:t>
            </a:r>
            <a:r>
              <a:rPr lang="fr-FR" sz="4100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r-FR" sz="4100" b="1" dirty="0" smtClean="0">
                <a:solidFill>
                  <a:schemeClr val="bg1"/>
                </a:solidFill>
              </a:rPr>
              <a:t>à vous </a:t>
            </a:r>
            <a:r>
              <a:rPr lang="fr-FR" sz="4100" b="1" dirty="0">
                <a:solidFill>
                  <a:schemeClr val="bg1"/>
                </a:solidFill>
                <a:sym typeface="Wingdings"/>
              </a:rPr>
              <a:t>!</a:t>
            </a:r>
            <a:endParaRPr lang="en-US" sz="41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92" y="2199772"/>
            <a:ext cx="3995553" cy="399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46" y="4754261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16993"/>
            <a:ext cx="6093509" cy="28048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>
                <a:solidFill>
                  <a:srgbClr val="2C7C9F"/>
                </a:solidFill>
              </a:rPr>
              <a:t>Posées </a:t>
            </a:r>
            <a:r>
              <a:rPr lang="fr-FR" b="1" dirty="0" smtClean="0">
                <a:solidFill>
                  <a:srgbClr val="2C7C9F"/>
                </a:solidFill>
              </a:rPr>
              <a:t>par </a:t>
            </a:r>
            <a:r>
              <a:rPr lang="fr-FR" b="1" dirty="0">
                <a:solidFill>
                  <a:srgbClr val="2C7C9F"/>
                </a:solidFill>
              </a:rPr>
              <a:t>un député à un ministre </a:t>
            </a:r>
            <a:r>
              <a:rPr lang="fr-FR" dirty="0" smtClean="0">
                <a:solidFill>
                  <a:srgbClr val="2C7C9F"/>
                </a:solidFill>
              </a:rPr>
              <a:t>(exceptées celles </a:t>
            </a:r>
            <a:r>
              <a:rPr lang="fr-FR" dirty="0">
                <a:solidFill>
                  <a:srgbClr val="2C7C9F"/>
                </a:solidFill>
              </a:rPr>
              <a:t>sur la politique générale du </a:t>
            </a:r>
            <a:r>
              <a:rPr lang="fr-FR" dirty="0" smtClean="0">
                <a:solidFill>
                  <a:srgbClr val="2C7C9F"/>
                </a:solidFill>
              </a:rPr>
              <a:t>Gouvernement, directement posées </a:t>
            </a:r>
            <a:r>
              <a:rPr lang="fr-FR" dirty="0">
                <a:solidFill>
                  <a:srgbClr val="2C7C9F"/>
                </a:solidFill>
              </a:rPr>
              <a:t>au </a:t>
            </a:r>
            <a:r>
              <a:rPr lang="fr-FR" dirty="0" smtClean="0">
                <a:solidFill>
                  <a:srgbClr val="2C7C9F"/>
                </a:solidFill>
              </a:rPr>
              <a:t>Premier Ministre)</a:t>
            </a:r>
          </a:p>
          <a:p>
            <a:pPr algn="just"/>
            <a:endParaRPr lang="fr-FR" dirty="0" smtClean="0">
              <a:solidFill>
                <a:srgbClr val="2C7C9F"/>
              </a:solidFill>
            </a:endParaRPr>
          </a:p>
          <a:p>
            <a:pPr algn="just"/>
            <a:r>
              <a:rPr lang="fr-FR" b="1" dirty="0">
                <a:solidFill>
                  <a:srgbClr val="2C7C9F"/>
                </a:solidFill>
              </a:rPr>
              <a:t>S</a:t>
            </a:r>
            <a:r>
              <a:rPr lang="fr-FR" b="1" dirty="0" smtClean="0">
                <a:solidFill>
                  <a:srgbClr val="2C7C9F"/>
                </a:solidFill>
              </a:rPr>
              <a:t>ommairement rédigées </a:t>
            </a:r>
            <a:r>
              <a:rPr lang="fr-FR" dirty="0" smtClean="0">
                <a:solidFill>
                  <a:srgbClr val="2C7C9F"/>
                </a:solidFill>
              </a:rPr>
              <a:t>et limitées aux </a:t>
            </a:r>
            <a:r>
              <a:rPr lang="fr-FR" dirty="0">
                <a:solidFill>
                  <a:srgbClr val="2C7C9F"/>
                </a:solidFill>
              </a:rPr>
              <a:t>éléments strictement </a:t>
            </a:r>
            <a:r>
              <a:rPr lang="fr-FR" b="1" dirty="0">
                <a:solidFill>
                  <a:srgbClr val="2C7C9F"/>
                </a:solidFill>
              </a:rPr>
              <a:t>indispensables</a:t>
            </a:r>
            <a:r>
              <a:rPr lang="fr-FR" dirty="0">
                <a:solidFill>
                  <a:srgbClr val="2C7C9F"/>
                </a:solidFill>
              </a:rPr>
              <a:t> à la </a:t>
            </a:r>
            <a:r>
              <a:rPr lang="fr-FR" b="1" dirty="0">
                <a:solidFill>
                  <a:srgbClr val="2C7C9F"/>
                </a:solidFill>
              </a:rPr>
              <a:t>compréhension</a:t>
            </a:r>
            <a:r>
              <a:rPr lang="fr-FR" dirty="0">
                <a:solidFill>
                  <a:srgbClr val="2C7C9F"/>
                </a:solidFill>
              </a:rPr>
              <a:t> de la </a:t>
            </a:r>
            <a:r>
              <a:rPr lang="fr-FR" dirty="0" smtClean="0">
                <a:solidFill>
                  <a:srgbClr val="2C7C9F"/>
                </a:solidFill>
              </a:rPr>
              <a:t>question.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Les questions </a:t>
            </a:r>
            <a:r>
              <a:rPr lang="en-US" sz="3200" dirty="0" err="1" smtClean="0">
                <a:solidFill>
                  <a:srgbClr val="2C7C9F"/>
                </a:solidFill>
              </a:rPr>
              <a:t>écrites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6295416"/>
            <a:ext cx="9144000" cy="56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solidFill>
                  <a:srgbClr val="2C7C9F"/>
                </a:solidFill>
              </a:rPr>
              <a:t>52 questions par député par session parlementaire</a:t>
            </a:r>
            <a:endParaRPr lang="en-US" sz="18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9517"/>
            <a:ext cx="6093509" cy="2841142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rgbClr val="2C7C9F"/>
                </a:solidFill>
              </a:rPr>
              <a:t>Ne mettre </a:t>
            </a:r>
            <a:r>
              <a:rPr lang="fr-FR" b="1" dirty="0" smtClean="0">
                <a:solidFill>
                  <a:srgbClr val="2C7C9F"/>
                </a:solidFill>
              </a:rPr>
              <a:t>personne</a:t>
            </a:r>
            <a:r>
              <a:rPr lang="fr-FR" dirty="0" smtClean="0">
                <a:solidFill>
                  <a:srgbClr val="2C7C9F"/>
                </a:solidFill>
              </a:rPr>
              <a:t> en </a:t>
            </a:r>
            <a:r>
              <a:rPr lang="fr-FR" b="1" dirty="0" smtClean="0">
                <a:solidFill>
                  <a:srgbClr val="2C7C9F"/>
                </a:solidFill>
              </a:rPr>
              <a:t>porte à faux</a:t>
            </a:r>
            <a:r>
              <a:rPr lang="fr-FR" dirty="0" smtClean="0">
                <a:solidFill>
                  <a:srgbClr val="2C7C9F"/>
                </a:solidFill>
              </a:rPr>
              <a:t> (exemple : « </a:t>
            </a:r>
            <a:r>
              <a:rPr lang="fr-FR" i="1" dirty="0" smtClean="0">
                <a:solidFill>
                  <a:srgbClr val="2C7C9F"/>
                </a:solidFill>
              </a:rPr>
              <a:t>à cause de Monsieur</a:t>
            </a:r>
            <a:r>
              <a:rPr lang="mr-IN" dirty="0" smtClean="0">
                <a:solidFill>
                  <a:srgbClr val="2C7C9F"/>
                </a:solidFill>
              </a:rPr>
              <a:t>…</a:t>
            </a:r>
            <a:r>
              <a:rPr lang="fr-FR" dirty="0" smtClean="0">
                <a:solidFill>
                  <a:srgbClr val="2C7C9F"/>
                </a:solidFill>
              </a:rPr>
              <a:t> »)</a:t>
            </a:r>
          </a:p>
          <a:p>
            <a:pPr algn="just"/>
            <a:endParaRPr lang="fr-FR" dirty="0" smtClean="0">
              <a:solidFill>
                <a:srgbClr val="2C7C9F"/>
              </a:solidFill>
            </a:endParaRPr>
          </a:p>
          <a:p>
            <a:pPr algn="just"/>
            <a:r>
              <a:rPr lang="fr-FR" dirty="0">
                <a:solidFill>
                  <a:srgbClr val="2C7C9F"/>
                </a:solidFill>
              </a:rPr>
              <a:t>N</a:t>
            </a:r>
            <a:r>
              <a:rPr lang="fr-FR" dirty="0" smtClean="0">
                <a:solidFill>
                  <a:srgbClr val="2C7C9F"/>
                </a:solidFill>
              </a:rPr>
              <a:t>e peuvent </a:t>
            </a:r>
            <a:r>
              <a:rPr lang="fr-FR" b="1" dirty="0" smtClean="0">
                <a:solidFill>
                  <a:srgbClr val="2C7C9F"/>
                </a:solidFill>
              </a:rPr>
              <a:t>mettre en cause </a:t>
            </a:r>
            <a:r>
              <a:rPr lang="fr-FR" dirty="0" smtClean="0">
                <a:solidFill>
                  <a:srgbClr val="2C7C9F"/>
                </a:solidFill>
              </a:rPr>
              <a:t>les actes du </a:t>
            </a:r>
            <a:r>
              <a:rPr lang="fr-FR" b="1" dirty="0" smtClean="0">
                <a:solidFill>
                  <a:srgbClr val="2C7C9F"/>
                </a:solidFill>
              </a:rPr>
              <a:t>Président</a:t>
            </a:r>
            <a:r>
              <a:rPr lang="fr-FR" dirty="0" smtClean="0">
                <a:solidFill>
                  <a:srgbClr val="2C7C9F"/>
                </a:solidFill>
              </a:rPr>
              <a:t> de la République (séparation des pouvoirs)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Les questions </a:t>
            </a:r>
            <a:r>
              <a:rPr lang="en-US" sz="3200" dirty="0" err="1" smtClean="0">
                <a:solidFill>
                  <a:srgbClr val="2C7C9F"/>
                </a:solidFill>
              </a:rPr>
              <a:t>écrites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6295416"/>
            <a:ext cx="9144000" cy="56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solidFill>
                  <a:srgbClr val="2C7C9F"/>
                </a:solidFill>
              </a:rPr>
              <a:t>Délai moyen de réponse : 6 mois</a:t>
            </a:r>
            <a:endParaRPr lang="en-US" sz="18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79507"/>
            <a:ext cx="6093509" cy="3798377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>
                <a:solidFill>
                  <a:srgbClr val="2C7C9F"/>
                </a:solidFill>
              </a:rPr>
              <a:t>4 minutes</a:t>
            </a:r>
            <a:r>
              <a:rPr lang="fr-FR" dirty="0" smtClean="0">
                <a:solidFill>
                  <a:srgbClr val="2C7C9F"/>
                </a:solidFill>
              </a:rPr>
              <a:t> : 2 minutes pour la question et 2 minutes pour la réponse du ministre</a:t>
            </a:r>
          </a:p>
          <a:p>
            <a:pPr algn="just"/>
            <a:endParaRPr lang="fr-FR" dirty="0" smtClean="0">
              <a:solidFill>
                <a:srgbClr val="2C7C9F"/>
              </a:solidFill>
            </a:endParaRPr>
          </a:p>
          <a:p>
            <a:pPr algn="just"/>
            <a:r>
              <a:rPr lang="fr-FR" dirty="0">
                <a:solidFill>
                  <a:srgbClr val="2C7C9F"/>
                </a:solidFill>
              </a:rPr>
              <a:t>P</a:t>
            </a:r>
            <a:r>
              <a:rPr lang="fr-FR" dirty="0" smtClean="0">
                <a:solidFill>
                  <a:srgbClr val="2C7C9F"/>
                </a:solidFill>
              </a:rPr>
              <a:t>arité </a:t>
            </a:r>
            <a:r>
              <a:rPr lang="fr-FR" dirty="0">
                <a:solidFill>
                  <a:srgbClr val="2C7C9F"/>
                </a:solidFill>
              </a:rPr>
              <a:t>entre </a:t>
            </a:r>
            <a:r>
              <a:rPr lang="fr-FR" dirty="0" smtClean="0">
                <a:solidFill>
                  <a:srgbClr val="2C7C9F"/>
                </a:solidFill>
              </a:rPr>
              <a:t>majorité </a:t>
            </a:r>
            <a:r>
              <a:rPr lang="fr-FR" dirty="0">
                <a:solidFill>
                  <a:srgbClr val="2C7C9F"/>
                </a:solidFill>
              </a:rPr>
              <a:t>et </a:t>
            </a:r>
            <a:r>
              <a:rPr lang="fr-FR" dirty="0" smtClean="0">
                <a:solidFill>
                  <a:srgbClr val="2C7C9F"/>
                </a:solidFill>
              </a:rPr>
              <a:t>opposition sur 2 séances</a:t>
            </a:r>
            <a:r>
              <a:rPr lang="fr-FR" dirty="0">
                <a:solidFill>
                  <a:srgbClr val="2C7C9F"/>
                </a:solidFill>
              </a:rPr>
              <a:t> </a:t>
            </a:r>
            <a:r>
              <a:rPr lang="fr-FR" dirty="0" smtClean="0">
                <a:solidFill>
                  <a:srgbClr val="2C7C9F"/>
                </a:solidFill>
              </a:rPr>
              <a:t>: </a:t>
            </a:r>
            <a:r>
              <a:rPr lang="fr-FR" b="1" dirty="0" smtClean="0">
                <a:solidFill>
                  <a:srgbClr val="2C7C9F"/>
                </a:solidFill>
              </a:rPr>
              <a:t>15 </a:t>
            </a:r>
            <a:r>
              <a:rPr lang="fr-FR" b="1" dirty="0">
                <a:solidFill>
                  <a:srgbClr val="2C7C9F"/>
                </a:solidFill>
              </a:rPr>
              <a:t>pour la majorité </a:t>
            </a:r>
            <a:r>
              <a:rPr lang="fr-FR" dirty="0">
                <a:solidFill>
                  <a:srgbClr val="2C7C9F"/>
                </a:solidFill>
              </a:rPr>
              <a:t>et 15 pour </a:t>
            </a:r>
            <a:r>
              <a:rPr lang="fr-FR" smtClean="0">
                <a:solidFill>
                  <a:srgbClr val="2C7C9F"/>
                </a:solidFill>
              </a:rPr>
              <a:t>l’opposition </a:t>
            </a:r>
            <a:r>
              <a:rPr lang="fr-FR" smtClean="0">
                <a:solidFill>
                  <a:srgbClr val="2C7C9F"/>
                </a:solidFill>
              </a:rPr>
              <a:t>(2 </a:t>
            </a:r>
            <a:r>
              <a:rPr lang="fr-FR" dirty="0" smtClean="0">
                <a:solidFill>
                  <a:srgbClr val="2C7C9F"/>
                </a:solidFill>
              </a:rPr>
              <a:t>questions / an / député)</a:t>
            </a:r>
          </a:p>
          <a:p>
            <a:pPr algn="just"/>
            <a:endParaRPr lang="fr-FR" dirty="0" smtClean="0">
              <a:solidFill>
                <a:srgbClr val="2C7C9F"/>
              </a:solidFill>
            </a:endParaRPr>
          </a:p>
          <a:p>
            <a:pPr algn="just"/>
            <a:r>
              <a:rPr lang="fr-FR" dirty="0" smtClean="0">
                <a:solidFill>
                  <a:srgbClr val="2C7C9F"/>
                </a:solidFill>
              </a:rPr>
              <a:t>Contenu </a:t>
            </a:r>
            <a:r>
              <a:rPr lang="fr-FR" b="1" dirty="0" smtClean="0">
                <a:solidFill>
                  <a:srgbClr val="2C7C9F"/>
                </a:solidFill>
              </a:rPr>
              <a:t>libre</a:t>
            </a:r>
            <a:r>
              <a:rPr lang="fr-FR" dirty="0" smtClean="0">
                <a:solidFill>
                  <a:srgbClr val="2C7C9F"/>
                </a:solidFill>
              </a:rPr>
              <a:t> (injures et menaces interdites)</a:t>
            </a:r>
            <a:endParaRPr lang="fr-FR" dirty="0">
              <a:solidFill>
                <a:srgbClr val="2C7C9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Les questions au </a:t>
            </a:r>
            <a:r>
              <a:rPr lang="en-US" sz="3200" dirty="0" err="1">
                <a:solidFill>
                  <a:srgbClr val="2C7C9F"/>
                </a:solidFill>
              </a:rPr>
              <a:t>g</a:t>
            </a:r>
            <a:r>
              <a:rPr lang="en-US" sz="3200" dirty="0" err="1" smtClean="0">
                <a:solidFill>
                  <a:srgbClr val="2C7C9F"/>
                </a:solidFill>
              </a:rPr>
              <a:t>ouvernement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6295416"/>
            <a:ext cx="9144000" cy="56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2C7C9F"/>
                </a:solidFill>
              </a:rPr>
              <a:t>Dans la pratique : questions politiques à caractère général </a:t>
            </a:r>
            <a:endParaRPr lang="fr-FR" sz="1800" dirty="0" smtClean="0">
              <a:solidFill>
                <a:srgbClr val="2C7C9F"/>
              </a:solidFill>
            </a:endParaRPr>
          </a:p>
          <a:p>
            <a:pPr algn="ctr"/>
            <a:r>
              <a:rPr lang="fr-FR" sz="1800" dirty="0" smtClean="0">
                <a:solidFill>
                  <a:srgbClr val="2C7C9F"/>
                </a:solidFill>
              </a:rPr>
              <a:t>(</a:t>
            </a:r>
            <a:r>
              <a:rPr lang="fr-FR" sz="1800" dirty="0">
                <a:solidFill>
                  <a:srgbClr val="2C7C9F"/>
                </a:solidFill>
              </a:rPr>
              <a:t>et non d’intérêt local).</a:t>
            </a:r>
            <a:endParaRPr lang="en-US" sz="18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93" y="2570141"/>
            <a:ext cx="6284083" cy="3214463"/>
          </a:xfrm>
        </p:spPr>
        <p:txBody>
          <a:bodyPr>
            <a:noAutofit/>
          </a:bodyPr>
          <a:lstStyle/>
          <a:p>
            <a:pPr algn="just"/>
            <a:r>
              <a:rPr lang="fr-FR" dirty="0" smtClean="0">
                <a:solidFill>
                  <a:srgbClr val="2C7C9F"/>
                </a:solidFill>
              </a:rPr>
              <a:t>Comprend</a:t>
            </a:r>
            <a:r>
              <a:rPr lang="fr-FR" b="1" dirty="0" smtClean="0">
                <a:solidFill>
                  <a:srgbClr val="2C7C9F"/>
                </a:solidFill>
              </a:rPr>
              <a:t> l’exposé des motifs </a:t>
            </a:r>
            <a:r>
              <a:rPr lang="fr-FR" dirty="0" smtClean="0">
                <a:solidFill>
                  <a:srgbClr val="2C7C9F"/>
                </a:solidFill>
              </a:rPr>
              <a:t>: arguments de l’auteur à l’appui de la modification législative ou des dispositions nouvelles qu’il propose</a:t>
            </a:r>
          </a:p>
          <a:p>
            <a:pPr lvl="1" algn="just"/>
            <a:endParaRPr lang="fr-FR" sz="2000" dirty="0" smtClean="0">
              <a:solidFill>
                <a:srgbClr val="2C7C9F"/>
              </a:solidFill>
            </a:endParaRPr>
          </a:p>
          <a:p>
            <a:pPr lvl="1" algn="just"/>
            <a:endParaRPr lang="fr-FR" sz="2000" dirty="0" smtClean="0">
              <a:solidFill>
                <a:srgbClr val="2C7C9F"/>
              </a:solidFill>
            </a:endParaRPr>
          </a:p>
          <a:p>
            <a:pPr algn="just"/>
            <a:r>
              <a:rPr lang="fr-FR" dirty="0" smtClean="0">
                <a:solidFill>
                  <a:srgbClr val="2C7C9F"/>
                </a:solidFill>
              </a:rPr>
              <a:t>Le </a:t>
            </a:r>
            <a:r>
              <a:rPr lang="fr-FR" b="1" dirty="0" smtClean="0">
                <a:solidFill>
                  <a:srgbClr val="2C7C9F"/>
                </a:solidFill>
              </a:rPr>
              <a:t>dispositif</a:t>
            </a:r>
            <a:r>
              <a:rPr lang="fr-FR" dirty="0" smtClean="0">
                <a:solidFill>
                  <a:srgbClr val="2C7C9F"/>
                </a:solidFill>
              </a:rPr>
              <a:t> : partie </a:t>
            </a:r>
            <a:r>
              <a:rPr lang="fr-FR" b="1" dirty="0" smtClean="0">
                <a:solidFill>
                  <a:srgbClr val="2C7C9F"/>
                </a:solidFill>
              </a:rPr>
              <a:t>normative</a:t>
            </a:r>
            <a:r>
              <a:rPr lang="fr-FR" dirty="0" smtClean="0">
                <a:solidFill>
                  <a:srgbClr val="2C7C9F"/>
                </a:solidFill>
              </a:rPr>
              <a:t>, rédigée sous forme</a:t>
            </a:r>
            <a:r>
              <a:rPr lang="fr-FR" b="1" dirty="0" smtClean="0">
                <a:solidFill>
                  <a:srgbClr val="2C7C9F"/>
                </a:solidFill>
              </a:rPr>
              <a:t> d’article</a:t>
            </a:r>
            <a:endParaRPr lang="fr-FR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Les propositions de </a:t>
            </a:r>
            <a:r>
              <a:rPr lang="en-US" sz="3200" dirty="0" err="1" smtClean="0">
                <a:solidFill>
                  <a:srgbClr val="2C7C9F"/>
                </a:solidFill>
              </a:rPr>
              <a:t>loi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93" y="2659921"/>
            <a:ext cx="6284083" cy="275192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C7C9F"/>
                </a:solidFill>
              </a:rPr>
              <a:t>2</a:t>
            </a:r>
            <a:r>
              <a:rPr lang="en-US" dirty="0" smtClean="0">
                <a:solidFill>
                  <a:srgbClr val="2C7C9F"/>
                </a:solidFill>
              </a:rPr>
              <a:t> restrictions :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2C7C9F"/>
              </a:solidFill>
            </a:endParaRPr>
          </a:p>
          <a:p>
            <a:pPr lvl="1" algn="just"/>
            <a:r>
              <a:rPr lang="en-US" sz="2000" dirty="0" smtClean="0">
                <a:solidFill>
                  <a:srgbClr val="2C7C9F"/>
                </a:solidFill>
              </a:rPr>
              <a:t>Ne </a:t>
            </a:r>
            <a:r>
              <a:rPr lang="en-US" sz="2000" dirty="0" err="1" smtClean="0">
                <a:solidFill>
                  <a:srgbClr val="2C7C9F"/>
                </a:solidFill>
              </a:rPr>
              <a:t>doit</a:t>
            </a:r>
            <a:r>
              <a:rPr lang="en-US" sz="2000" dirty="0" smtClean="0">
                <a:solidFill>
                  <a:srgbClr val="2C7C9F"/>
                </a:solidFill>
              </a:rPr>
              <a:t> </a:t>
            </a:r>
            <a:r>
              <a:rPr lang="en-US" sz="2000" dirty="0" err="1" smtClean="0">
                <a:solidFill>
                  <a:srgbClr val="2C7C9F"/>
                </a:solidFill>
              </a:rPr>
              <a:t>ni</a:t>
            </a:r>
            <a:r>
              <a:rPr lang="en-US" sz="2000" dirty="0" smtClean="0">
                <a:solidFill>
                  <a:srgbClr val="2C7C9F"/>
                </a:solidFill>
              </a:rPr>
              <a:t> </a:t>
            </a:r>
            <a:r>
              <a:rPr lang="fr-FR" sz="2000" dirty="0" smtClean="0">
                <a:solidFill>
                  <a:srgbClr val="2C7C9F"/>
                </a:solidFill>
              </a:rPr>
              <a:t>diminuer </a:t>
            </a:r>
            <a:r>
              <a:rPr lang="fr-FR" sz="2000" dirty="0">
                <a:solidFill>
                  <a:srgbClr val="2C7C9F"/>
                </a:solidFill>
              </a:rPr>
              <a:t>des </a:t>
            </a:r>
            <a:r>
              <a:rPr lang="fr-FR" sz="2000" b="1" dirty="0">
                <a:solidFill>
                  <a:srgbClr val="2C7C9F"/>
                </a:solidFill>
              </a:rPr>
              <a:t>ressources </a:t>
            </a:r>
            <a:r>
              <a:rPr lang="fr-FR" sz="2000" b="1" dirty="0" smtClean="0">
                <a:solidFill>
                  <a:srgbClr val="2C7C9F"/>
                </a:solidFill>
              </a:rPr>
              <a:t>publiques</a:t>
            </a:r>
            <a:r>
              <a:rPr lang="fr-FR" sz="2000" dirty="0" smtClean="0">
                <a:solidFill>
                  <a:srgbClr val="2C7C9F"/>
                </a:solidFill>
              </a:rPr>
              <a:t>, ni créer ou aggraver une </a:t>
            </a:r>
            <a:r>
              <a:rPr lang="fr-FR" sz="2000" b="1" dirty="0">
                <a:solidFill>
                  <a:srgbClr val="2C7C9F"/>
                </a:solidFill>
              </a:rPr>
              <a:t>charge </a:t>
            </a:r>
            <a:r>
              <a:rPr lang="fr-FR" sz="2000" b="1" dirty="0" smtClean="0">
                <a:solidFill>
                  <a:srgbClr val="2C7C9F"/>
                </a:solidFill>
              </a:rPr>
              <a:t>publique</a:t>
            </a:r>
            <a:r>
              <a:rPr lang="fr-FR" sz="2000" dirty="0" smtClean="0">
                <a:solidFill>
                  <a:srgbClr val="2C7C9F"/>
                </a:solidFill>
              </a:rPr>
              <a:t>.</a:t>
            </a:r>
          </a:p>
          <a:p>
            <a:pPr lvl="1" algn="just"/>
            <a:endParaRPr lang="fr-FR" sz="2000" dirty="0" smtClean="0">
              <a:solidFill>
                <a:srgbClr val="2C7C9F"/>
              </a:solidFill>
            </a:endParaRPr>
          </a:p>
          <a:p>
            <a:pPr lvl="1" algn="just"/>
            <a:r>
              <a:rPr lang="en-US" sz="2000" dirty="0" smtClean="0">
                <a:solidFill>
                  <a:srgbClr val="2C7C9F"/>
                </a:solidFill>
              </a:rPr>
              <a:t>Le champ </a:t>
            </a:r>
            <a:r>
              <a:rPr lang="en-US" sz="2000" dirty="0" err="1" smtClean="0">
                <a:solidFill>
                  <a:srgbClr val="2C7C9F"/>
                </a:solidFill>
              </a:rPr>
              <a:t>doit</a:t>
            </a:r>
            <a:r>
              <a:rPr lang="en-US" sz="2000" dirty="0" smtClean="0">
                <a:solidFill>
                  <a:srgbClr val="2C7C9F"/>
                </a:solidFill>
              </a:rPr>
              <a:t> </a:t>
            </a:r>
            <a:r>
              <a:rPr lang="en-US" sz="2000" dirty="0" err="1" smtClean="0">
                <a:solidFill>
                  <a:srgbClr val="2C7C9F"/>
                </a:solidFill>
              </a:rPr>
              <a:t>appartenir</a:t>
            </a:r>
            <a:r>
              <a:rPr lang="en-US" sz="2000" dirty="0" smtClean="0">
                <a:solidFill>
                  <a:srgbClr val="2C7C9F"/>
                </a:solidFill>
              </a:rPr>
              <a:t> au </a:t>
            </a:r>
            <a:r>
              <a:rPr lang="en-US" sz="2000" b="1" dirty="0" err="1" smtClean="0">
                <a:solidFill>
                  <a:srgbClr val="2C7C9F"/>
                </a:solidFill>
              </a:rPr>
              <a:t>domaine</a:t>
            </a:r>
            <a:r>
              <a:rPr lang="en-US" sz="2000" b="1" dirty="0" smtClean="0">
                <a:solidFill>
                  <a:srgbClr val="2C7C9F"/>
                </a:solidFill>
              </a:rPr>
              <a:t> </a:t>
            </a:r>
            <a:r>
              <a:rPr lang="en-US" sz="2000" b="1" dirty="0" err="1" smtClean="0">
                <a:solidFill>
                  <a:srgbClr val="2C7C9F"/>
                </a:solidFill>
              </a:rPr>
              <a:t>législatif</a:t>
            </a:r>
            <a:endParaRPr lang="en-US" sz="2000" dirty="0" smtClean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Les propositions de </a:t>
            </a:r>
            <a:r>
              <a:rPr lang="en-US" sz="3200" dirty="0" err="1" smtClean="0">
                <a:solidFill>
                  <a:srgbClr val="2C7C9F"/>
                </a:solidFill>
              </a:rPr>
              <a:t>loi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0190" y="2225523"/>
            <a:ext cx="5925386" cy="3265713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 err="1">
                <a:solidFill>
                  <a:srgbClr val="2C7C9F"/>
                </a:solidFill>
              </a:rPr>
              <a:t>Objectif</a:t>
            </a:r>
            <a:r>
              <a:rPr lang="en-US" dirty="0">
                <a:solidFill>
                  <a:srgbClr val="2C7C9F"/>
                </a:solidFill>
              </a:rPr>
              <a:t> : </a:t>
            </a:r>
            <a:r>
              <a:rPr lang="en-US" b="1" dirty="0" err="1">
                <a:solidFill>
                  <a:srgbClr val="2C7C9F"/>
                </a:solidFill>
              </a:rPr>
              <a:t>développer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b="1" dirty="0" err="1">
                <a:solidFill>
                  <a:srgbClr val="2C7C9F"/>
                </a:solidFill>
              </a:rPr>
              <a:t>une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b="1" dirty="0" err="1">
                <a:solidFill>
                  <a:srgbClr val="2C7C9F"/>
                </a:solidFill>
              </a:rPr>
              <a:t>thématique</a:t>
            </a:r>
            <a:r>
              <a:rPr lang="en-US" b="1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précise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afin</a:t>
            </a:r>
            <a:r>
              <a:rPr lang="en-US" dirty="0">
                <a:solidFill>
                  <a:srgbClr val="2C7C9F"/>
                </a:solidFill>
              </a:rPr>
              <a:t> de </a:t>
            </a:r>
            <a:r>
              <a:rPr lang="en-US" dirty="0" err="1">
                <a:solidFill>
                  <a:srgbClr val="2C7C9F"/>
                </a:solidFill>
              </a:rPr>
              <a:t>sensibiliser</a:t>
            </a:r>
            <a:r>
              <a:rPr lang="en-US" dirty="0">
                <a:solidFill>
                  <a:srgbClr val="2C7C9F"/>
                </a:solidFill>
              </a:rPr>
              <a:t> la </a:t>
            </a:r>
            <a:r>
              <a:rPr lang="en-US" dirty="0" err="1">
                <a:solidFill>
                  <a:srgbClr val="2C7C9F"/>
                </a:solidFill>
              </a:rPr>
              <a:t>députée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sur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ce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sujet</a:t>
            </a:r>
            <a:endParaRPr lang="en-US" dirty="0" smtClean="0">
              <a:solidFill>
                <a:srgbClr val="2C7C9F"/>
              </a:solidFill>
            </a:endParaRPr>
          </a:p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Informels</a:t>
            </a:r>
            <a:endParaRPr lang="en-US" dirty="0" smtClean="0">
              <a:solidFill>
                <a:srgbClr val="2C7C9F"/>
              </a:solidFill>
            </a:endParaRPr>
          </a:p>
          <a:p>
            <a:pPr algn="just"/>
            <a:r>
              <a:rPr lang="en-US" dirty="0" err="1" smtClean="0">
                <a:solidFill>
                  <a:srgbClr val="2C7C9F"/>
                </a:solidFill>
              </a:rPr>
              <a:t>Limités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à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b="1" dirty="0" smtClean="0">
                <a:solidFill>
                  <a:srgbClr val="2C7C9F"/>
                </a:solidFill>
              </a:rPr>
              <a:t>20 pages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smtClean="0">
                <a:solidFill>
                  <a:srgbClr val="2C7C9F"/>
                </a:solidFill>
              </a:rPr>
              <a:t>(annexes comprises)</a:t>
            </a:r>
          </a:p>
          <a:p>
            <a:pPr algn="just"/>
            <a:r>
              <a:rPr lang="en-US" dirty="0" smtClean="0">
                <a:solidFill>
                  <a:srgbClr val="2C7C9F"/>
                </a:solidFill>
              </a:rPr>
              <a:t>“</a:t>
            </a:r>
            <a:r>
              <a:rPr lang="en-US" dirty="0">
                <a:solidFill>
                  <a:srgbClr val="2C7C9F"/>
                </a:solidFill>
              </a:rPr>
              <a:t>S</a:t>
            </a:r>
            <a:r>
              <a:rPr lang="en-US" dirty="0" smtClean="0">
                <a:solidFill>
                  <a:srgbClr val="2C7C9F"/>
                </a:solidFill>
              </a:rPr>
              <a:t>uper exposé” </a:t>
            </a:r>
            <a:r>
              <a:rPr lang="en-US" dirty="0" err="1" smtClean="0">
                <a:solidFill>
                  <a:srgbClr val="2C7C9F"/>
                </a:solidFill>
              </a:rPr>
              <a:t>écrit</a:t>
            </a:r>
            <a:endParaRPr lang="en-US" dirty="0" smtClean="0">
              <a:solidFill>
                <a:srgbClr val="2C7C9F"/>
              </a:solidFill>
            </a:endParaRPr>
          </a:p>
          <a:p>
            <a:pPr algn="just"/>
            <a:r>
              <a:rPr lang="en-US" b="1" dirty="0">
                <a:solidFill>
                  <a:srgbClr val="2C7C9F"/>
                </a:solidFill>
              </a:rPr>
              <a:t>S</a:t>
            </a:r>
            <a:r>
              <a:rPr lang="en-US" b="1" dirty="0" smtClean="0">
                <a:solidFill>
                  <a:srgbClr val="2C7C9F"/>
                </a:solidFill>
              </a:rPr>
              <a:t>ources</a:t>
            </a:r>
            <a:r>
              <a:rPr lang="en-US" dirty="0" smtClean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apparentes</a:t>
            </a:r>
            <a:endParaRPr lang="en-US" dirty="0" smtClean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Les rapports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541138"/>
            <a:ext cx="6508377" cy="3146826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solidFill>
                  <a:srgbClr val="2C7C9F"/>
                </a:solidFill>
              </a:rPr>
              <a:t>Objectif</a:t>
            </a:r>
            <a:r>
              <a:rPr lang="en-US" dirty="0">
                <a:solidFill>
                  <a:srgbClr val="2C7C9F"/>
                </a:solidFill>
              </a:rPr>
              <a:t> : </a:t>
            </a:r>
            <a:r>
              <a:rPr lang="en-US" b="1" dirty="0" err="1">
                <a:solidFill>
                  <a:srgbClr val="2C7C9F"/>
                </a:solidFill>
              </a:rPr>
              <a:t>expliquer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à</a:t>
            </a:r>
            <a:r>
              <a:rPr lang="en-US" dirty="0">
                <a:solidFill>
                  <a:srgbClr val="2C7C9F"/>
                </a:solidFill>
              </a:rPr>
              <a:t> la </a:t>
            </a:r>
            <a:r>
              <a:rPr lang="en-US" dirty="0" err="1">
                <a:solidFill>
                  <a:srgbClr val="2C7C9F"/>
                </a:solidFill>
              </a:rPr>
              <a:t>députée</a:t>
            </a:r>
            <a:r>
              <a:rPr lang="en-US" dirty="0">
                <a:solidFill>
                  <a:srgbClr val="2C7C9F"/>
                </a:solidFill>
              </a:rPr>
              <a:t> des actions </a:t>
            </a:r>
            <a:r>
              <a:rPr lang="en-US" dirty="0" err="1">
                <a:solidFill>
                  <a:srgbClr val="2C7C9F"/>
                </a:solidFill>
              </a:rPr>
              <a:t>concrètes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pouvant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>
                <a:solidFill>
                  <a:srgbClr val="2C7C9F"/>
                </a:solidFill>
              </a:rPr>
              <a:t>être</a:t>
            </a:r>
            <a:r>
              <a:rPr lang="en-US" dirty="0">
                <a:solidFill>
                  <a:srgbClr val="2C7C9F"/>
                </a:solidFill>
              </a:rPr>
              <a:t> </a:t>
            </a:r>
            <a:r>
              <a:rPr lang="en-US" dirty="0" err="1" smtClean="0">
                <a:solidFill>
                  <a:srgbClr val="2C7C9F"/>
                </a:solidFill>
              </a:rPr>
              <a:t>réalisées</a:t>
            </a:r>
            <a:endParaRPr lang="en-US" dirty="0">
              <a:solidFill>
                <a:srgbClr val="2C7C9F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2C7C9F"/>
              </a:solidFill>
            </a:endParaRPr>
          </a:p>
          <a:p>
            <a:pPr algn="just"/>
            <a:r>
              <a:rPr lang="en-US" dirty="0" smtClean="0">
                <a:solidFill>
                  <a:srgbClr val="2C7C9F"/>
                </a:solidFill>
              </a:rPr>
              <a:t>Note </a:t>
            </a:r>
            <a:r>
              <a:rPr lang="en-US" b="1" dirty="0" err="1" smtClean="0">
                <a:solidFill>
                  <a:srgbClr val="2C7C9F"/>
                </a:solidFill>
              </a:rPr>
              <a:t>succincte</a:t>
            </a:r>
            <a:r>
              <a:rPr lang="en-US" b="1" dirty="0" smtClean="0">
                <a:solidFill>
                  <a:srgbClr val="2C7C9F"/>
                </a:solidFill>
              </a:rPr>
              <a:t> </a:t>
            </a:r>
            <a:r>
              <a:rPr lang="en-US" dirty="0" smtClean="0">
                <a:solidFill>
                  <a:srgbClr val="2C7C9F"/>
                </a:solidFill>
              </a:rPr>
              <a:t>(2 pages max)</a:t>
            </a:r>
          </a:p>
          <a:p>
            <a:pPr algn="just"/>
            <a:endParaRPr lang="en-US" dirty="0" smtClean="0">
              <a:solidFill>
                <a:srgbClr val="2C7C9F"/>
              </a:solidFill>
            </a:endParaRPr>
          </a:p>
          <a:p>
            <a:pPr algn="just"/>
            <a:r>
              <a:rPr lang="en-US" dirty="0" smtClean="0">
                <a:solidFill>
                  <a:srgbClr val="2C7C9F"/>
                </a:solidFill>
              </a:rPr>
              <a:t>En lien avec la </a:t>
            </a:r>
            <a:r>
              <a:rPr lang="en-US" b="1" dirty="0" err="1" smtClean="0">
                <a:solidFill>
                  <a:srgbClr val="2C7C9F"/>
                </a:solidFill>
              </a:rPr>
              <a:t>circonscription</a:t>
            </a:r>
            <a:endParaRPr lang="en-US" b="1" dirty="0" smtClean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07" y="605210"/>
            <a:ext cx="1441064" cy="1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199" y="398123"/>
            <a:ext cx="6508377" cy="125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C7C9F"/>
                </a:solidFill>
              </a:rPr>
              <a:t>Actions </a:t>
            </a:r>
            <a:r>
              <a:rPr lang="en-US" sz="3200" dirty="0" err="1" smtClean="0">
                <a:solidFill>
                  <a:srgbClr val="2C7C9F"/>
                </a:solidFill>
              </a:rPr>
              <a:t>à</a:t>
            </a:r>
            <a:r>
              <a:rPr lang="en-US" sz="3200" dirty="0" smtClean="0">
                <a:solidFill>
                  <a:srgbClr val="2C7C9F"/>
                </a:solidFill>
              </a:rPr>
              <a:t> </a:t>
            </a:r>
            <a:r>
              <a:rPr lang="en-US" sz="3200" dirty="0" err="1" smtClean="0">
                <a:solidFill>
                  <a:srgbClr val="2C7C9F"/>
                </a:solidFill>
              </a:rPr>
              <a:t>mener</a:t>
            </a:r>
            <a:endParaRPr lang="en-US" sz="3200" dirty="0">
              <a:solidFill>
                <a:srgbClr val="2C7C9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6295416"/>
            <a:ext cx="9144000" cy="562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>
                <a:solidFill>
                  <a:srgbClr val="2C7C9F"/>
                </a:solidFill>
              </a:rPr>
              <a:t>Exemples</a:t>
            </a:r>
            <a:r>
              <a:rPr lang="en-US" sz="1600" dirty="0">
                <a:solidFill>
                  <a:srgbClr val="2C7C9F"/>
                </a:solidFill>
              </a:rPr>
              <a:t> : </a:t>
            </a:r>
            <a:r>
              <a:rPr lang="en-US" sz="1600" i="1" dirty="0" err="1">
                <a:solidFill>
                  <a:srgbClr val="2C7C9F"/>
                </a:solidFill>
              </a:rPr>
              <a:t>Déplacement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à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tel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endroit</a:t>
            </a:r>
            <a:r>
              <a:rPr lang="en-US" sz="1600" i="1" dirty="0">
                <a:solidFill>
                  <a:srgbClr val="2C7C9F"/>
                </a:solidFill>
              </a:rPr>
              <a:t> en </a:t>
            </a:r>
            <a:r>
              <a:rPr lang="en-US" sz="1600" i="1" dirty="0" err="1">
                <a:solidFill>
                  <a:srgbClr val="2C7C9F"/>
                </a:solidFill>
              </a:rPr>
              <a:t>vue</a:t>
            </a:r>
            <a:r>
              <a:rPr lang="en-US" sz="1600" i="1" dirty="0">
                <a:solidFill>
                  <a:srgbClr val="2C7C9F"/>
                </a:solidFill>
              </a:rPr>
              <a:t> de </a:t>
            </a:r>
            <a:r>
              <a:rPr lang="en-US" sz="1600" i="1" dirty="0" err="1">
                <a:solidFill>
                  <a:srgbClr val="2C7C9F"/>
                </a:solidFill>
              </a:rPr>
              <a:t>rencontrer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telle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personne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ou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telle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organisation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afin</a:t>
            </a:r>
            <a:r>
              <a:rPr lang="en-US" sz="1600" i="1" dirty="0">
                <a:solidFill>
                  <a:srgbClr val="2C7C9F"/>
                </a:solidFill>
              </a:rPr>
              <a:t> de </a:t>
            </a:r>
            <a:r>
              <a:rPr lang="en-US" sz="1600" i="1" dirty="0" err="1">
                <a:solidFill>
                  <a:srgbClr val="2C7C9F"/>
                </a:solidFill>
              </a:rPr>
              <a:t>soutenir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telle</a:t>
            </a:r>
            <a:r>
              <a:rPr lang="en-US" sz="1600" i="1" dirty="0">
                <a:solidFill>
                  <a:srgbClr val="2C7C9F"/>
                </a:solidFill>
              </a:rPr>
              <a:t> cause</a:t>
            </a:r>
            <a:r>
              <a:rPr lang="en-US" sz="1600" dirty="0">
                <a:solidFill>
                  <a:srgbClr val="2C7C9F"/>
                </a:solidFill>
              </a:rPr>
              <a:t> / </a:t>
            </a:r>
            <a:r>
              <a:rPr lang="en-US" sz="1600" i="1" dirty="0">
                <a:solidFill>
                  <a:srgbClr val="2C7C9F"/>
                </a:solidFill>
              </a:rPr>
              <a:t>Proposition de tribune </a:t>
            </a:r>
            <a:r>
              <a:rPr lang="en-US" sz="1600" i="1" dirty="0" err="1">
                <a:solidFill>
                  <a:srgbClr val="2C7C9F"/>
                </a:solidFill>
              </a:rPr>
              <a:t>à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publier</a:t>
            </a:r>
            <a:r>
              <a:rPr lang="en-US" sz="1600" i="1" dirty="0">
                <a:solidFill>
                  <a:srgbClr val="2C7C9F"/>
                </a:solidFill>
              </a:rPr>
              <a:t> </a:t>
            </a:r>
            <a:r>
              <a:rPr lang="en-US" sz="1600" i="1" dirty="0" err="1">
                <a:solidFill>
                  <a:srgbClr val="2C7C9F"/>
                </a:solidFill>
              </a:rPr>
              <a:t>dans</a:t>
            </a:r>
            <a:r>
              <a:rPr lang="en-US" sz="1600" i="1" dirty="0">
                <a:solidFill>
                  <a:srgbClr val="2C7C9F"/>
                </a:solidFill>
              </a:rPr>
              <a:t> la </a:t>
            </a:r>
            <a:r>
              <a:rPr lang="en-US" sz="1600" i="1" dirty="0" err="1">
                <a:solidFill>
                  <a:srgbClr val="2C7C9F"/>
                </a:solidFill>
              </a:rPr>
              <a:t>presse</a:t>
            </a:r>
            <a:r>
              <a:rPr lang="en-US" sz="1600" dirty="0">
                <a:solidFill>
                  <a:srgbClr val="2C7C9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1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Plaz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1104</TotalTime>
  <Words>803</Words>
  <Application>Microsoft Macintosh PowerPoint</Application>
  <PresentationFormat>Présentation à l'écran (4:3)</PresentationFormat>
  <Paragraphs>145</Paragraphs>
  <Slides>21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</vt:lpstr>
      <vt:lpstr>Wingdings 2</vt:lpstr>
      <vt:lpstr>Plaza</vt:lpstr>
      <vt:lpstr>Groupes de contribution au travail parlementaire</vt:lpstr>
      <vt:lpstr>Objectifs de la constitution des groupes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“Groupes de contribution au travail parlementaire”</dc:title>
  <dc:creator>Cedric Merlaud</dc:creator>
  <cp:lastModifiedBy>Utilisateur de Microsoft Office</cp:lastModifiedBy>
  <cp:revision>130</cp:revision>
  <dcterms:created xsi:type="dcterms:W3CDTF">2017-10-04T12:57:03Z</dcterms:created>
  <dcterms:modified xsi:type="dcterms:W3CDTF">2017-10-13T10:41:21Z</dcterms:modified>
</cp:coreProperties>
</file>